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x="18288000" cy="10287000"/>
  <p:notesSz cx="6858000" cy="9144000"/>
  <p:embeddedFontLst>
    <p:embeddedFont>
      <p:font typeface="Garet Bold" charset="1" panose="00000000000000000000"/>
      <p:regular r:id="rId28"/>
    </p:embeddedFont>
    <p:embeddedFont>
      <p:font typeface="Garet" charset="1" panose="00000000000000000000"/>
      <p:regular r:id="rId29"/>
    </p:embeddedFont>
    <p:embeddedFont>
      <p:font typeface="Times New Roman MT" charset="1" panose="02030502070405020303"/>
      <p:regular r:id="rId30"/>
    </p:embeddedFont>
    <p:embeddedFont>
      <p:font typeface="Times New Roman MT Bold" charset="1" panose="02030802070405020303"/>
      <p:regular r:id="rId31"/>
    </p:embeddedFont>
    <p:embeddedFont>
      <p:font typeface="Garet Light" charset="1" panose="00000000000000000000"/>
      <p:regular r:id="rId32"/>
    </p:embeddedFont>
    <p:embeddedFont>
      <p:font typeface="Poppins Bold" charset="1" panose="00000800000000000000"/>
      <p:regular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fonts/font28.fntdata" Type="http://schemas.openxmlformats.org/officeDocument/2006/relationships/font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30" Target="fonts/font30.fntdata" Type="http://schemas.openxmlformats.org/officeDocument/2006/relationships/font"/><Relationship Id="rId31" Target="fonts/font31.fntdata" Type="http://schemas.openxmlformats.org/officeDocument/2006/relationships/font"/><Relationship Id="rId32" Target="fonts/font32.fntdata" Type="http://schemas.openxmlformats.org/officeDocument/2006/relationships/font"/><Relationship Id="rId33" Target="fonts/font33.fntdata" Type="http://schemas.openxmlformats.org/officeDocument/2006/relationships/font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jpe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8.png" Type="http://schemas.openxmlformats.org/officeDocument/2006/relationships/image"/><Relationship Id="rId4" Target="../media/image9.jpeg" Type="http://schemas.openxmlformats.org/officeDocument/2006/relationships/image"/><Relationship Id="rId5" Target="../media/image10.png" Type="http://schemas.openxmlformats.org/officeDocument/2006/relationships/image"/><Relationship Id="rId6" Target="../media/image11.svg" Type="http://schemas.openxmlformats.org/officeDocument/2006/relationships/image"/><Relationship Id="rId7" Target="../media/image6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12.jpeg" Type="http://schemas.openxmlformats.org/officeDocument/2006/relationships/image"/><Relationship Id="rId4" Target="../media/image3.png" Type="http://schemas.openxmlformats.org/officeDocument/2006/relationships/image"/><Relationship Id="rId5" Target="../media/image6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12.jpeg" Type="http://schemas.openxmlformats.org/officeDocument/2006/relationships/image"/><Relationship Id="rId4" Target="../media/image3.png" Type="http://schemas.openxmlformats.org/officeDocument/2006/relationships/image"/><Relationship Id="rId5" Target="../media/image6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1.png" Type="http://schemas.openxmlformats.org/officeDocument/2006/relationships/image"/><Relationship Id="rId4" Target="../media/image13.jpeg" Type="http://schemas.openxmlformats.org/officeDocument/2006/relationships/image"/><Relationship Id="rId5" Target="../media/image3.png" Type="http://schemas.openxmlformats.org/officeDocument/2006/relationships/image"/><Relationship Id="rId6" Target="../media/image6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1.png" Type="http://schemas.openxmlformats.org/officeDocument/2006/relationships/image"/><Relationship Id="rId4" Target="../media/image3.png" Type="http://schemas.openxmlformats.org/officeDocument/2006/relationships/image"/><Relationship Id="rId5" Target="../media/image6.png" Type="http://schemas.openxmlformats.org/officeDocument/2006/relationships/image"/><Relationship Id="rId6" Target="../media/image14.png" Type="http://schemas.openxmlformats.org/officeDocument/2006/relationships/image"/><Relationship Id="rId7" Target="../media/image15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1.png" Type="http://schemas.openxmlformats.org/officeDocument/2006/relationships/image"/><Relationship Id="rId4" Target="../media/image16.jpeg" Type="http://schemas.openxmlformats.org/officeDocument/2006/relationships/image"/><Relationship Id="rId5" Target="../media/image3.png" Type="http://schemas.openxmlformats.org/officeDocument/2006/relationships/image"/><Relationship Id="rId6" Target="../media/image6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2.jpeg" Type="http://schemas.openxmlformats.org/officeDocument/2006/relationships/image"/><Relationship Id="rId2" Target="../media/image1.png" Type="http://schemas.openxmlformats.org/officeDocument/2006/relationships/image"/><Relationship Id="rId3" Target="../media/image17.jpeg" Type="http://schemas.openxmlformats.org/officeDocument/2006/relationships/image"/><Relationship Id="rId4" Target="../media/image3.png" Type="http://schemas.openxmlformats.org/officeDocument/2006/relationships/image"/><Relationship Id="rId5" Target="../media/image6.png" Type="http://schemas.openxmlformats.org/officeDocument/2006/relationships/image"/><Relationship Id="rId6" Target="../media/image18.jpeg" Type="http://schemas.openxmlformats.org/officeDocument/2006/relationships/image"/><Relationship Id="rId7" Target="../media/image19.jpeg" Type="http://schemas.openxmlformats.org/officeDocument/2006/relationships/image"/><Relationship Id="rId8" Target="../media/image20.jpeg" Type="http://schemas.openxmlformats.org/officeDocument/2006/relationships/image"/><Relationship Id="rId9" Target="../media/image21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7.jpeg" Type="http://schemas.openxmlformats.org/officeDocument/2006/relationships/image"/><Relationship Id="rId11" Target="../media/image28.jpeg" Type="http://schemas.openxmlformats.org/officeDocument/2006/relationships/image"/><Relationship Id="rId12" Target="../media/image29.jpeg" Type="http://schemas.openxmlformats.org/officeDocument/2006/relationships/image"/><Relationship Id="rId2" Target="../media/image1.png" Type="http://schemas.openxmlformats.org/officeDocument/2006/relationships/image"/><Relationship Id="rId3" Target="../media/image23.jpeg" Type="http://schemas.openxmlformats.org/officeDocument/2006/relationships/image"/><Relationship Id="rId4" Target="../media/image3.png" Type="http://schemas.openxmlformats.org/officeDocument/2006/relationships/image"/><Relationship Id="rId5" Target="../media/image6.png" Type="http://schemas.openxmlformats.org/officeDocument/2006/relationships/image"/><Relationship Id="rId6" Target="../media/image17.jpeg" Type="http://schemas.openxmlformats.org/officeDocument/2006/relationships/image"/><Relationship Id="rId7" Target="../media/image24.jpeg" Type="http://schemas.openxmlformats.org/officeDocument/2006/relationships/image"/><Relationship Id="rId8" Target="../media/image25.jpeg" Type="http://schemas.openxmlformats.org/officeDocument/2006/relationships/image"/><Relationship Id="rId9" Target="../media/image26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9.jpeg" Type="http://schemas.openxmlformats.org/officeDocument/2006/relationships/image"/><Relationship Id="rId4" Target="../media/image6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9.jpeg" Type="http://schemas.openxmlformats.org/officeDocument/2006/relationships/image"/><Relationship Id="rId4" Target="../media/image6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9.jpeg" Type="http://schemas.openxmlformats.org/officeDocument/2006/relationships/image"/><Relationship Id="rId4" Target="../media/image6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9.jpeg" Type="http://schemas.openxmlformats.org/officeDocument/2006/relationships/image"/><Relationship Id="rId4" Target="../media/image6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Relationship Id="rId3" Target="../media/image6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1.png" Type="http://schemas.openxmlformats.org/officeDocument/2006/relationships/image"/><Relationship Id="rId4" Target="../media/image30.jpeg" Type="http://schemas.openxmlformats.org/officeDocument/2006/relationships/image"/><Relationship Id="rId5" Target="../media/image3.png" Type="http://schemas.openxmlformats.org/officeDocument/2006/relationships/image"/><Relationship Id="rId6" Target="../media/image6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1.png" Type="http://schemas.openxmlformats.org/officeDocument/2006/relationships/image"/><Relationship Id="rId4" Target="../media/image6.png" Type="http://schemas.openxmlformats.org/officeDocument/2006/relationships/image"/><Relationship Id="rId5" Target="../media/image31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3.png" Type="http://schemas.openxmlformats.org/officeDocument/2006/relationships/image"/><Relationship Id="rId4" Target="../media/image6.png" Type="http://schemas.openxmlformats.org/officeDocument/2006/relationships/image"/><Relationship Id="rId5" Target="../media/image9.jpe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1.png" Type="http://schemas.openxmlformats.org/officeDocument/2006/relationships/image"/><Relationship Id="rId4" Target="../media/image32.jpeg" Type="http://schemas.openxmlformats.org/officeDocument/2006/relationships/image"/><Relationship Id="rId5" Target="../media/image3.png" Type="http://schemas.openxmlformats.org/officeDocument/2006/relationships/image"/><Relationship Id="rId6" Target="../media/image6.png" Type="http://schemas.openxmlformats.org/officeDocument/2006/relationships/image"/><Relationship Id="rId7" Target="../media/image33.jpe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8.png" Type="http://schemas.openxmlformats.org/officeDocument/2006/relationships/image"/><Relationship Id="rId11" Target="../media/image39.png" Type="http://schemas.openxmlformats.org/officeDocument/2006/relationships/image"/><Relationship Id="rId12" Target="../media/image40.png" Type="http://schemas.openxmlformats.org/officeDocument/2006/relationships/image"/><Relationship Id="rId13" Target="../media/image41.jpeg" Type="http://schemas.openxmlformats.org/officeDocument/2006/relationships/image"/><Relationship Id="rId14" Target="../media/image42.png" Type="http://schemas.openxmlformats.org/officeDocument/2006/relationships/image"/><Relationship Id="rId15" Target="../media/image43.jpeg" Type="http://schemas.openxmlformats.org/officeDocument/2006/relationships/image"/><Relationship Id="rId16" Target="../media/image44.png" Type="http://schemas.openxmlformats.org/officeDocument/2006/relationships/image"/><Relationship Id="rId17" Target="../media/image45.png" Type="http://schemas.openxmlformats.org/officeDocument/2006/relationships/image"/><Relationship Id="rId18" Target="../media/image46.svg" Type="http://schemas.openxmlformats.org/officeDocument/2006/relationships/image"/><Relationship Id="rId19" Target="../media/image47.png" Type="http://schemas.openxmlformats.org/officeDocument/2006/relationships/image"/><Relationship Id="rId2" Target="../media/image1.png" Type="http://schemas.openxmlformats.org/officeDocument/2006/relationships/image"/><Relationship Id="rId20" Target="../media/image48.png" Type="http://schemas.openxmlformats.org/officeDocument/2006/relationships/image"/><Relationship Id="rId21" Target="../media/image49.png" Type="http://schemas.openxmlformats.org/officeDocument/2006/relationships/image"/><Relationship Id="rId22" Target="../media/image50.png" Type="http://schemas.openxmlformats.org/officeDocument/2006/relationships/image"/><Relationship Id="rId3" Target="../media/image3.png" Type="http://schemas.openxmlformats.org/officeDocument/2006/relationships/image"/><Relationship Id="rId4" Target="../media/image6.png" Type="http://schemas.openxmlformats.org/officeDocument/2006/relationships/image"/><Relationship Id="rId5" Target="../media/image33.jpeg" Type="http://schemas.openxmlformats.org/officeDocument/2006/relationships/image"/><Relationship Id="rId6" Target="../media/image34.png" Type="http://schemas.openxmlformats.org/officeDocument/2006/relationships/image"/><Relationship Id="rId7" Target="../media/image35.png" Type="http://schemas.openxmlformats.org/officeDocument/2006/relationships/image"/><Relationship Id="rId8" Target="../media/image36.png" Type="http://schemas.openxmlformats.org/officeDocument/2006/relationships/image"/><Relationship Id="rId9" Target="../media/image37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5.png" Type="http://schemas.openxmlformats.org/officeDocument/2006/relationships/image"/><Relationship Id="rId11" Target="../media/image56.png" Type="http://schemas.openxmlformats.org/officeDocument/2006/relationships/image"/><Relationship Id="rId12" Target="../media/image57.png" Type="http://schemas.openxmlformats.org/officeDocument/2006/relationships/image"/><Relationship Id="rId13" Target="../media/image58.png" Type="http://schemas.openxmlformats.org/officeDocument/2006/relationships/image"/><Relationship Id="rId14" Target="../media/image59.png" Type="http://schemas.openxmlformats.org/officeDocument/2006/relationships/image"/><Relationship Id="rId15" Target="../media/image60.png" Type="http://schemas.openxmlformats.org/officeDocument/2006/relationships/image"/><Relationship Id="rId16" Target="../media/image61.png" Type="http://schemas.openxmlformats.org/officeDocument/2006/relationships/image"/><Relationship Id="rId17" Target="../media/image62.jpeg" Type="http://schemas.openxmlformats.org/officeDocument/2006/relationships/image"/><Relationship Id="rId18" Target="../media/image63.png" Type="http://schemas.openxmlformats.org/officeDocument/2006/relationships/image"/><Relationship Id="rId19" Target="../media/image64.png" Type="http://schemas.openxmlformats.org/officeDocument/2006/relationships/image"/><Relationship Id="rId2" Target="../media/image1.png" Type="http://schemas.openxmlformats.org/officeDocument/2006/relationships/image"/><Relationship Id="rId20" Target="../media/image65.png" Type="http://schemas.openxmlformats.org/officeDocument/2006/relationships/image"/><Relationship Id="rId3" Target="../media/image3.png" Type="http://schemas.openxmlformats.org/officeDocument/2006/relationships/image"/><Relationship Id="rId4" Target="../media/image6.png" Type="http://schemas.openxmlformats.org/officeDocument/2006/relationships/image"/><Relationship Id="rId5" Target="../media/image33.jpeg" Type="http://schemas.openxmlformats.org/officeDocument/2006/relationships/image"/><Relationship Id="rId6" Target="../media/image51.png" Type="http://schemas.openxmlformats.org/officeDocument/2006/relationships/image"/><Relationship Id="rId7" Target="../media/image52.png" Type="http://schemas.openxmlformats.org/officeDocument/2006/relationships/image"/><Relationship Id="rId8" Target="../media/image53.jpeg" Type="http://schemas.openxmlformats.org/officeDocument/2006/relationships/image"/><Relationship Id="rId9" Target="../media/image54.pn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1.png" Type="http://schemas.openxmlformats.org/officeDocument/2006/relationships/image"/><Relationship Id="rId4" Target="../media/image66.jpeg" Type="http://schemas.openxmlformats.org/officeDocument/2006/relationships/image"/><Relationship Id="rId5" Target="../media/image3.png" Type="http://schemas.openxmlformats.org/officeDocument/2006/relationships/image"/><Relationship Id="rId6" Target="../media/image6.png" Type="http://schemas.openxmlformats.org/officeDocument/2006/relationships/image"/><Relationship Id="rId7" Target="../media/image67.jpe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4.svg" Type="http://schemas.openxmlformats.org/officeDocument/2006/relationships/image"/><Relationship Id="rId11" Target="../media/image75.png" Type="http://schemas.openxmlformats.org/officeDocument/2006/relationships/image"/><Relationship Id="rId12" Target="../media/image76.svg" Type="http://schemas.openxmlformats.org/officeDocument/2006/relationships/image"/><Relationship Id="rId13" Target="../media/image6.png" Type="http://schemas.openxmlformats.org/officeDocument/2006/relationships/image"/><Relationship Id="rId14" Target="../media/image77.png" Type="http://schemas.openxmlformats.org/officeDocument/2006/relationships/image"/><Relationship Id="rId15" Target="../media/image78.svg" Type="http://schemas.openxmlformats.org/officeDocument/2006/relationships/image"/><Relationship Id="rId16" Target="../media/image79.png" Type="http://schemas.openxmlformats.org/officeDocument/2006/relationships/image"/><Relationship Id="rId2" Target="../media/image1.png" Type="http://schemas.openxmlformats.org/officeDocument/2006/relationships/image"/><Relationship Id="rId3" Target="../media/image68.jpeg" Type="http://schemas.openxmlformats.org/officeDocument/2006/relationships/image"/><Relationship Id="rId4" Target="../media/image3.png" Type="http://schemas.openxmlformats.org/officeDocument/2006/relationships/image"/><Relationship Id="rId5" Target="../media/image69.png" Type="http://schemas.openxmlformats.org/officeDocument/2006/relationships/image"/><Relationship Id="rId6" Target="../media/image70.svg" Type="http://schemas.openxmlformats.org/officeDocument/2006/relationships/image"/><Relationship Id="rId7" Target="../media/image71.png" Type="http://schemas.openxmlformats.org/officeDocument/2006/relationships/image"/><Relationship Id="rId8" Target="../media/image72.svg" Type="http://schemas.openxmlformats.org/officeDocument/2006/relationships/image"/><Relationship Id="rId9" Target="../media/image7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B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2700000">
            <a:off x="-2217109" y="4580489"/>
            <a:ext cx="10591742" cy="1317596"/>
          </a:xfrm>
          <a:custGeom>
            <a:avLst/>
            <a:gdLst/>
            <a:ahLst/>
            <a:cxnLst/>
            <a:rect r="r" b="b" t="t" l="l"/>
            <a:pathLst>
              <a:path h="1317596" w="10591742">
                <a:moveTo>
                  <a:pt x="0" y="0"/>
                </a:moveTo>
                <a:lnTo>
                  <a:pt x="10591742" y="0"/>
                </a:lnTo>
                <a:lnTo>
                  <a:pt x="10591742" y="1317596"/>
                </a:lnTo>
                <a:lnTo>
                  <a:pt x="0" y="13175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3000"/>
            </a:blip>
            <a:stretch>
              <a:fillRect l="0" t="-20155" r="0" b="-20155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8100000">
            <a:off x="2109337" y="9544622"/>
            <a:ext cx="5864972" cy="1317596"/>
          </a:xfrm>
          <a:custGeom>
            <a:avLst/>
            <a:gdLst/>
            <a:ahLst/>
            <a:cxnLst/>
            <a:rect r="r" b="b" t="t" l="l"/>
            <a:pathLst>
              <a:path h="1317596" w="5864972">
                <a:moveTo>
                  <a:pt x="0" y="0"/>
                </a:moveTo>
                <a:lnTo>
                  <a:pt x="5864972" y="0"/>
                </a:lnTo>
                <a:lnTo>
                  <a:pt x="5864972" y="1317595"/>
                </a:lnTo>
                <a:lnTo>
                  <a:pt x="0" y="13175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</a:blip>
            <a:stretch>
              <a:fillRect l="0" t="-7391" r="-47734" b="-7391"/>
            </a:stretch>
          </a:blipFill>
        </p:spPr>
      </p:sp>
      <p:grpSp>
        <p:nvGrpSpPr>
          <p:cNvPr name="Group 4" id="4"/>
          <p:cNvGrpSpPr/>
          <p:nvPr/>
        </p:nvGrpSpPr>
        <p:grpSpPr>
          <a:xfrm rot="-10800000">
            <a:off x="-6563699" y="1946157"/>
            <a:ext cx="13618068" cy="13618068"/>
            <a:chOff x="0" y="0"/>
            <a:chExt cx="812800" cy="812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13187" y="13187"/>
              <a:ext cx="786426" cy="786426"/>
            </a:xfrm>
            <a:custGeom>
              <a:avLst/>
              <a:gdLst/>
              <a:ahLst/>
              <a:cxnLst/>
              <a:rect r="r" b="b" t="t" l="l"/>
              <a:pathLst>
                <a:path h="786426" w="786426">
                  <a:moveTo>
                    <a:pt x="415725" y="9325"/>
                  </a:moveTo>
                  <a:lnTo>
                    <a:pt x="777101" y="370701"/>
                  </a:lnTo>
                  <a:cubicBezTo>
                    <a:pt x="783072" y="376672"/>
                    <a:pt x="786426" y="384770"/>
                    <a:pt x="786426" y="393213"/>
                  </a:cubicBezTo>
                  <a:cubicBezTo>
                    <a:pt x="786426" y="401656"/>
                    <a:pt x="783072" y="409754"/>
                    <a:pt x="777101" y="415725"/>
                  </a:cubicBezTo>
                  <a:lnTo>
                    <a:pt x="415725" y="777101"/>
                  </a:lnTo>
                  <a:cubicBezTo>
                    <a:pt x="409754" y="783072"/>
                    <a:pt x="401656" y="786426"/>
                    <a:pt x="393213" y="786426"/>
                  </a:cubicBezTo>
                  <a:cubicBezTo>
                    <a:pt x="384770" y="786426"/>
                    <a:pt x="376672" y="783072"/>
                    <a:pt x="370701" y="777101"/>
                  </a:cubicBezTo>
                  <a:lnTo>
                    <a:pt x="9325" y="415725"/>
                  </a:lnTo>
                  <a:cubicBezTo>
                    <a:pt x="3354" y="409754"/>
                    <a:pt x="0" y="401656"/>
                    <a:pt x="0" y="393213"/>
                  </a:cubicBezTo>
                  <a:cubicBezTo>
                    <a:pt x="0" y="384770"/>
                    <a:pt x="3354" y="376672"/>
                    <a:pt x="9325" y="370701"/>
                  </a:cubicBezTo>
                  <a:lnTo>
                    <a:pt x="370701" y="9325"/>
                  </a:lnTo>
                  <a:cubicBezTo>
                    <a:pt x="376672" y="3354"/>
                    <a:pt x="384770" y="0"/>
                    <a:pt x="393213" y="0"/>
                  </a:cubicBezTo>
                  <a:cubicBezTo>
                    <a:pt x="401656" y="0"/>
                    <a:pt x="409754" y="3354"/>
                    <a:pt x="415725" y="932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139700" y="101600"/>
              <a:ext cx="533400" cy="571500"/>
            </a:xfrm>
            <a:prstGeom prst="rect">
              <a:avLst/>
            </a:prstGeom>
          </p:spPr>
          <p:txBody>
            <a:bodyPr anchor="ctr" rtlCol="false" tIns="55757" lIns="55757" bIns="55757" rIns="55757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2518158">
            <a:off x="11271175" y="-549325"/>
            <a:ext cx="6159434" cy="14973834"/>
            <a:chOff x="0" y="0"/>
            <a:chExt cx="1622238" cy="3943726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622238" cy="3943726"/>
            </a:xfrm>
            <a:custGeom>
              <a:avLst/>
              <a:gdLst/>
              <a:ahLst/>
              <a:cxnLst/>
              <a:rect r="r" b="b" t="t" l="l"/>
              <a:pathLst>
                <a:path h="3943726" w="1622238">
                  <a:moveTo>
                    <a:pt x="203200" y="0"/>
                  </a:moveTo>
                  <a:lnTo>
                    <a:pt x="1622238" y="0"/>
                  </a:lnTo>
                  <a:lnTo>
                    <a:pt x="1419038" y="3943726"/>
                  </a:lnTo>
                  <a:lnTo>
                    <a:pt x="0" y="3943726"/>
                  </a:lnTo>
                  <a:lnTo>
                    <a:pt x="203200" y="0"/>
                  </a:lnTo>
                  <a:close/>
                </a:path>
              </a:pathLst>
            </a:custGeom>
            <a:gradFill rotWithShape="true">
              <a:gsLst>
                <a:gs pos="0">
                  <a:srgbClr val="5DE0E6">
                    <a:alpha val="100000"/>
                  </a:srgbClr>
                </a:gs>
                <a:gs pos="100000">
                  <a:srgbClr val="004AAD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9" id="9"/>
            <p:cNvSpPr txBox="true"/>
            <p:nvPr/>
          </p:nvSpPr>
          <p:spPr>
            <a:xfrm>
              <a:off x="101600" y="-38100"/>
              <a:ext cx="1419038" cy="39818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8100000">
            <a:off x="10421514" y="-3691265"/>
            <a:ext cx="3456456" cy="12684271"/>
            <a:chOff x="0" y="0"/>
            <a:chExt cx="910342" cy="3340713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910342" cy="3340713"/>
            </a:xfrm>
            <a:custGeom>
              <a:avLst/>
              <a:gdLst/>
              <a:ahLst/>
              <a:cxnLst/>
              <a:rect r="r" b="b" t="t" l="l"/>
              <a:pathLst>
                <a:path h="3340713" w="910342">
                  <a:moveTo>
                    <a:pt x="203200" y="0"/>
                  </a:moveTo>
                  <a:lnTo>
                    <a:pt x="910342" y="0"/>
                  </a:lnTo>
                  <a:lnTo>
                    <a:pt x="707142" y="3340713"/>
                  </a:lnTo>
                  <a:lnTo>
                    <a:pt x="0" y="3340713"/>
                  </a:lnTo>
                  <a:lnTo>
                    <a:pt x="203200" y="0"/>
                  </a:lnTo>
                  <a:close/>
                </a:path>
              </a:pathLst>
            </a:custGeom>
            <a:gradFill rotWithShape="true">
              <a:gsLst>
                <a:gs pos="0">
                  <a:srgbClr val="5DE0E6">
                    <a:alpha val="100000"/>
                  </a:srgbClr>
                </a:gs>
                <a:gs pos="100000">
                  <a:srgbClr val="004AAD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2" id="12"/>
            <p:cNvSpPr txBox="true"/>
            <p:nvPr/>
          </p:nvSpPr>
          <p:spPr>
            <a:xfrm>
              <a:off x="101600" y="-38100"/>
              <a:ext cx="707142" cy="337881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-8100000">
            <a:off x="9068140" y="4791031"/>
            <a:ext cx="6163205" cy="1200452"/>
          </a:xfrm>
          <a:custGeom>
            <a:avLst/>
            <a:gdLst/>
            <a:ahLst/>
            <a:cxnLst/>
            <a:rect r="r" b="b" t="t" l="l"/>
            <a:pathLst>
              <a:path h="1200452" w="6163205">
                <a:moveTo>
                  <a:pt x="0" y="0"/>
                </a:moveTo>
                <a:lnTo>
                  <a:pt x="6163204" y="0"/>
                </a:lnTo>
                <a:lnTo>
                  <a:pt x="6163204" y="1200452"/>
                </a:lnTo>
                <a:lnTo>
                  <a:pt x="0" y="12004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7000"/>
            </a:blip>
            <a:stretch>
              <a:fillRect l="-21357" t="-4375" r="0" b="-4375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-2700000">
            <a:off x="8950979" y="1024961"/>
            <a:ext cx="5343536" cy="1200452"/>
          </a:xfrm>
          <a:custGeom>
            <a:avLst/>
            <a:gdLst/>
            <a:ahLst/>
            <a:cxnLst/>
            <a:rect r="r" b="b" t="t" l="l"/>
            <a:pathLst>
              <a:path h="1200452" w="5343536">
                <a:moveTo>
                  <a:pt x="0" y="0"/>
                </a:moveTo>
                <a:lnTo>
                  <a:pt x="5343536" y="0"/>
                </a:lnTo>
                <a:lnTo>
                  <a:pt x="5343536" y="1200453"/>
                </a:lnTo>
                <a:lnTo>
                  <a:pt x="0" y="1200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7000"/>
            </a:blip>
            <a:stretch>
              <a:fillRect l="0" t="-7391" r="-47734" b="-7391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9856599" y="-2954947"/>
            <a:ext cx="12407330" cy="12407330"/>
            <a:chOff x="0" y="0"/>
            <a:chExt cx="812800" cy="8128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14474" y="14474"/>
              <a:ext cx="783852" cy="783852"/>
            </a:xfrm>
            <a:custGeom>
              <a:avLst/>
              <a:gdLst/>
              <a:ahLst/>
              <a:cxnLst/>
              <a:rect r="r" b="b" t="t" l="l"/>
              <a:pathLst>
                <a:path h="783852" w="783852">
                  <a:moveTo>
                    <a:pt x="416634" y="10234"/>
                  </a:moveTo>
                  <a:lnTo>
                    <a:pt x="773618" y="367218"/>
                  </a:lnTo>
                  <a:cubicBezTo>
                    <a:pt x="780171" y="373771"/>
                    <a:pt x="783852" y="382659"/>
                    <a:pt x="783852" y="391926"/>
                  </a:cubicBezTo>
                  <a:cubicBezTo>
                    <a:pt x="783852" y="401193"/>
                    <a:pt x="780171" y="410081"/>
                    <a:pt x="773618" y="416634"/>
                  </a:cubicBezTo>
                  <a:lnTo>
                    <a:pt x="416634" y="773618"/>
                  </a:lnTo>
                  <a:cubicBezTo>
                    <a:pt x="410081" y="780171"/>
                    <a:pt x="401193" y="783852"/>
                    <a:pt x="391926" y="783852"/>
                  </a:cubicBezTo>
                  <a:cubicBezTo>
                    <a:pt x="382659" y="783852"/>
                    <a:pt x="373771" y="780171"/>
                    <a:pt x="367218" y="773618"/>
                  </a:cubicBezTo>
                  <a:lnTo>
                    <a:pt x="10234" y="416634"/>
                  </a:lnTo>
                  <a:cubicBezTo>
                    <a:pt x="3681" y="410081"/>
                    <a:pt x="0" y="401193"/>
                    <a:pt x="0" y="391926"/>
                  </a:cubicBezTo>
                  <a:cubicBezTo>
                    <a:pt x="0" y="382659"/>
                    <a:pt x="3681" y="373771"/>
                    <a:pt x="10234" y="367218"/>
                  </a:cubicBezTo>
                  <a:lnTo>
                    <a:pt x="367218" y="10234"/>
                  </a:lnTo>
                  <a:cubicBezTo>
                    <a:pt x="373771" y="3681"/>
                    <a:pt x="382659" y="0"/>
                    <a:pt x="391926" y="0"/>
                  </a:cubicBezTo>
                  <a:cubicBezTo>
                    <a:pt x="401193" y="0"/>
                    <a:pt x="410081" y="3681"/>
                    <a:pt x="416634" y="1023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139700" y="101600"/>
              <a:ext cx="533400" cy="571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10473113" y="-2338434"/>
            <a:ext cx="11174302" cy="11174302"/>
            <a:chOff x="0" y="0"/>
            <a:chExt cx="812800" cy="8128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16071" y="16071"/>
              <a:ext cx="780658" cy="780658"/>
            </a:xfrm>
            <a:custGeom>
              <a:avLst/>
              <a:gdLst/>
              <a:ahLst/>
              <a:cxnLst/>
              <a:rect r="r" b="b" t="t" l="l"/>
              <a:pathLst>
                <a:path h="780658" w="780658">
                  <a:moveTo>
                    <a:pt x="417764" y="11364"/>
                  </a:moveTo>
                  <a:lnTo>
                    <a:pt x="769294" y="362894"/>
                  </a:lnTo>
                  <a:cubicBezTo>
                    <a:pt x="776570" y="370170"/>
                    <a:pt x="780658" y="380039"/>
                    <a:pt x="780658" y="390329"/>
                  </a:cubicBezTo>
                  <a:cubicBezTo>
                    <a:pt x="780658" y="400619"/>
                    <a:pt x="776570" y="410488"/>
                    <a:pt x="769294" y="417764"/>
                  </a:cubicBezTo>
                  <a:lnTo>
                    <a:pt x="417764" y="769294"/>
                  </a:lnTo>
                  <a:cubicBezTo>
                    <a:pt x="410488" y="776570"/>
                    <a:pt x="400619" y="780658"/>
                    <a:pt x="390329" y="780658"/>
                  </a:cubicBezTo>
                  <a:cubicBezTo>
                    <a:pt x="380039" y="780658"/>
                    <a:pt x="370170" y="776570"/>
                    <a:pt x="362894" y="769294"/>
                  </a:cubicBezTo>
                  <a:lnTo>
                    <a:pt x="11364" y="417764"/>
                  </a:lnTo>
                  <a:cubicBezTo>
                    <a:pt x="4088" y="410488"/>
                    <a:pt x="0" y="400619"/>
                    <a:pt x="0" y="390329"/>
                  </a:cubicBezTo>
                  <a:cubicBezTo>
                    <a:pt x="0" y="380039"/>
                    <a:pt x="4088" y="370170"/>
                    <a:pt x="11364" y="362894"/>
                  </a:cubicBezTo>
                  <a:lnTo>
                    <a:pt x="362894" y="11364"/>
                  </a:lnTo>
                  <a:cubicBezTo>
                    <a:pt x="370170" y="4088"/>
                    <a:pt x="380039" y="0"/>
                    <a:pt x="390329" y="0"/>
                  </a:cubicBezTo>
                  <a:cubicBezTo>
                    <a:pt x="400619" y="0"/>
                    <a:pt x="410488" y="4088"/>
                    <a:pt x="417764" y="11364"/>
                  </a:cubicBezTo>
                  <a:close/>
                </a:path>
              </a:pathLst>
            </a:custGeom>
            <a:blipFill>
              <a:blip r:embed="rId3"/>
              <a:stretch>
                <a:fillRect l="-50000" t="0" r="-50000" b="0"/>
              </a:stretch>
            </a:blipFill>
          </p:spPr>
        </p:sp>
      </p:grpSp>
      <p:sp>
        <p:nvSpPr>
          <p:cNvPr name="Freeform 20" id="20"/>
          <p:cNvSpPr/>
          <p:nvPr/>
        </p:nvSpPr>
        <p:spPr>
          <a:xfrm flipH="false" flipV="false" rot="-8100000">
            <a:off x="12573652" y="7301712"/>
            <a:ext cx="771811" cy="4301341"/>
          </a:xfrm>
          <a:custGeom>
            <a:avLst/>
            <a:gdLst/>
            <a:ahLst/>
            <a:cxnLst/>
            <a:rect r="r" b="b" t="t" l="l"/>
            <a:pathLst>
              <a:path h="4301341" w="771811">
                <a:moveTo>
                  <a:pt x="0" y="0"/>
                </a:moveTo>
                <a:lnTo>
                  <a:pt x="771811" y="0"/>
                </a:lnTo>
                <a:lnTo>
                  <a:pt x="771811" y="4301341"/>
                </a:lnTo>
                <a:lnTo>
                  <a:pt x="0" y="43013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05286" t="0" r="-14595" b="0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2518158">
            <a:off x="14145413" y="3669099"/>
            <a:ext cx="4184293" cy="10172185"/>
            <a:chOff x="0" y="0"/>
            <a:chExt cx="1622238" cy="3943726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1622238" cy="3943726"/>
            </a:xfrm>
            <a:custGeom>
              <a:avLst/>
              <a:gdLst/>
              <a:ahLst/>
              <a:cxnLst/>
              <a:rect r="r" b="b" t="t" l="l"/>
              <a:pathLst>
                <a:path h="3943726" w="1622238">
                  <a:moveTo>
                    <a:pt x="203200" y="0"/>
                  </a:moveTo>
                  <a:lnTo>
                    <a:pt x="1622238" y="0"/>
                  </a:lnTo>
                  <a:lnTo>
                    <a:pt x="1419038" y="3943726"/>
                  </a:lnTo>
                  <a:lnTo>
                    <a:pt x="0" y="3943726"/>
                  </a:lnTo>
                  <a:lnTo>
                    <a:pt x="203200" y="0"/>
                  </a:lnTo>
                  <a:close/>
                </a:path>
              </a:pathLst>
            </a:custGeom>
            <a:gradFill rotWithShape="true">
              <a:gsLst>
                <a:gs pos="0">
                  <a:srgbClr val="5DE0E6">
                    <a:alpha val="100000"/>
                  </a:srgbClr>
                </a:gs>
                <a:gs pos="100000">
                  <a:srgbClr val="004AAD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23" id="23"/>
            <p:cNvSpPr txBox="true"/>
            <p:nvPr/>
          </p:nvSpPr>
          <p:spPr>
            <a:xfrm>
              <a:off x="101600" y="-38100"/>
              <a:ext cx="1419038" cy="39818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24" id="24"/>
          <p:cNvSpPr/>
          <p:nvPr/>
        </p:nvSpPr>
        <p:spPr>
          <a:xfrm flipH="false" flipV="false" rot="-2700000">
            <a:off x="14078518" y="8154965"/>
            <a:ext cx="5477894" cy="1200452"/>
          </a:xfrm>
          <a:custGeom>
            <a:avLst/>
            <a:gdLst/>
            <a:ahLst/>
            <a:cxnLst/>
            <a:rect r="r" b="b" t="t" l="l"/>
            <a:pathLst>
              <a:path h="1200452" w="5477894">
                <a:moveTo>
                  <a:pt x="0" y="0"/>
                </a:moveTo>
                <a:lnTo>
                  <a:pt x="5477894" y="0"/>
                </a:lnTo>
                <a:lnTo>
                  <a:pt x="5477894" y="1200453"/>
                </a:lnTo>
                <a:lnTo>
                  <a:pt x="0" y="1200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7000"/>
            </a:blip>
            <a:stretch>
              <a:fillRect l="-22095" t="0" r="-3456" b="0"/>
            </a:stretch>
          </a:blipFill>
        </p:spPr>
      </p:sp>
      <p:grpSp>
        <p:nvGrpSpPr>
          <p:cNvPr name="Group 25" id="25"/>
          <p:cNvGrpSpPr/>
          <p:nvPr/>
        </p:nvGrpSpPr>
        <p:grpSpPr>
          <a:xfrm rot="2518158">
            <a:off x="16423857" y="5465352"/>
            <a:ext cx="3280102" cy="7974061"/>
            <a:chOff x="0" y="0"/>
            <a:chExt cx="1622238" cy="3943726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1622238" cy="3943726"/>
            </a:xfrm>
            <a:custGeom>
              <a:avLst/>
              <a:gdLst/>
              <a:ahLst/>
              <a:cxnLst/>
              <a:rect r="r" b="b" t="t" l="l"/>
              <a:pathLst>
                <a:path h="3943726" w="1622238">
                  <a:moveTo>
                    <a:pt x="203200" y="0"/>
                  </a:moveTo>
                  <a:lnTo>
                    <a:pt x="1622238" y="0"/>
                  </a:lnTo>
                  <a:lnTo>
                    <a:pt x="1419038" y="3943726"/>
                  </a:lnTo>
                  <a:lnTo>
                    <a:pt x="0" y="3943726"/>
                  </a:lnTo>
                  <a:lnTo>
                    <a:pt x="203200" y="0"/>
                  </a:ln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100000"/>
                  </a:srgbClr>
                </a:gs>
                <a:gs pos="100000">
                  <a:srgbClr val="3533CD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27" id="27"/>
            <p:cNvSpPr txBox="true"/>
            <p:nvPr/>
          </p:nvSpPr>
          <p:spPr>
            <a:xfrm>
              <a:off x="101600" y="-38100"/>
              <a:ext cx="1419038" cy="39818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9856599" y="9258300"/>
            <a:ext cx="4175437" cy="728804"/>
          </a:xfrm>
          <a:custGeom>
            <a:avLst/>
            <a:gdLst/>
            <a:ahLst/>
            <a:cxnLst/>
            <a:rect r="r" b="b" t="t" l="l"/>
            <a:pathLst>
              <a:path h="728804" w="4175437">
                <a:moveTo>
                  <a:pt x="0" y="0"/>
                </a:moveTo>
                <a:lnTo>
                  <a:pt x="4175437" y="0"/>
                </a:lnTo>
                <a:lnTo>
                  <a:pt x="4175437" y="728804"/>
                </a:lnTo>
                <a:lnTo>
                  <a:pt x="0" y="72880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3000"/>
            </a:blip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7054369" y="1625187"/>
            <a:ext cx="1193734" cy="1043974"/>
          </a:xfrm>
          <a:custGeom>
            <a:avLst/>
            <a:gdLst/>
            <a:ahLst/>
            <a:cxnLst/>
            <a:rect r="r" b="b" t="t" l="l"/>
            <a:pathLst>
              <a:path h="1043974" w="1193734">
                <a:moveTo>
                  <a:pt x="0" y="0"/>
                </a:moveTo>
                <a:lnTo>
                  <a:pt x="1193733" y="0"/>
                </a:lnTo>
                <a:lnTo>
                  <a:pt x="1193733" y="1043975"/>
                </a:lnTo>
                <a:lnTo>
                  <a:pt x="0" y="104397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0" id="30"/>
          <p:cNvGrpSpPr/>
          <p:nvPr/>
        </p:nvGrpSpPr>
        <p:grpSpPr>
          <a:xfrm rot="0">
            <a:off x="575415" y="956804"/>
            <a:ext cx="4283546" cy="748759"/>
            <a:chOff x="0" y="0"/>
            <a:chExt cx="5711394" cy="998346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1589357" cy="998346"/>
            </a:xfrm>
            <a:custGeom>
              <a:avLst/>
              <a:gdLst/>
              <a:ahLst/>
              <a:cxnLst/>
              <a:rect r="r" b="b" t="t" l="l"/>
              <a:pathLst>
                <a:path h="998346" w="1589357">
                  <a:moveTo>
                    <a:pt x="0" y="0"/>
                  </a:moveTo>
                  <a:lnTo>
                    <a:pt x="1589357" y="0"/>
                  </a:lnTo>
                  <a:lnTo>
                    <a:pt x="1589357" y="998346"/>
                  </a:lnTo>
                  <a:lnTo>
                    <a:pt x="0" y="9983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  <p:sp>
          <p:nvSpPr>
            <p:cNvPr name="TextBox 32" id="32"/>
            <p:cNvSpPr txBox="true"/>
            <p:nvPr/>
          </p:nvSpPr>
          <p:spPr>
            <a:xfrm rot="0">
              <a:off x="1821561" y="292570"/>
              <a:ext cx="3889834" cy="37510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343"/>
                </a:lnSpc>
              </a:pPr>
              <a:r>
                <a:rPr lang="en-US" b="true" sz="1674">
                  <a:gradFill>
                    <a:gsLst>
                      <a:gs pos="0">
                        <a:srgbClr val="000000">
                          <a:alpha val="100000"/>
                        </a:srgbClr>
                      </a:gs>
                      <a:gs pos="100000">
                        <a:srgbClr val="3533CD">
                          <a:alpha val="100000"/>
                        </a:srgbClr>
                      </a:gs>
                    </a:gsLst>
                    <a:lin ang="0"/>
                  </a:gradFill>
                  <a:latin typeface="Garet Bold"/>
                  <a:ea typeface="Garet Bold"/>
                  <a:cs typeface="Garet Bold"/>
                  <a:sym typeface="Garet Bold"/>
                </a:rPr>
                <a:t>SALAHUDDIN ASSOCIATES</a:t>
              </a:r>
            </a:p>
          </p:txBody>
        </p:sp>
      </p:grpSp>
      <p:sp>
        <p:nvSpPr>
          <p:cNvPr name="Freeform 33" id="33"/>
          <p:cNvSpPr/>
          <p:nvPr/>
        </p:nvSpPr>
        <p:spPr>
          <a:xfrm flipH="false" flipV="false" rot="0">
            <a:off x="1217193" y="5795919"/>
            <a:ext cx="3986944" cy="2561560"/>
          </a:xfrm>
          <a:custGeom>
            <a:avLst/>
            <a:gdLst/>
            <a:ahLst/>
            <a:cxnLst/>
            <a:rect r="r" b="b" t="t" l="l"/>
            <a:pathLst>
              <a:path h="2561560" w="3986944">
                <a:moveTo>
                  <a:pt x="0" y="0"/>
                </a:moveTo>
                <a:lnTo>
                  <a:pt x="3986944" y="0"/>
                </a:lnTo>
                <a:lnTo>
                  <a:pt x="3986944" y="2561559"/>
                </a:lnTo>
                <a:lnTo>
                  <a:pt x="0" y="256155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34" id="34"/>
          <p:cNvSpPr txBox="true"/>
          <p:nvPr/>
        </p:nvSpPr>
        <p:spPr>
          <a:xfrm rot="0">
            <a:off x="2640847" y="3077268"/>
            <a:ext cx="9880796" cy="14850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120"/>
              </a:lnSpc>
            </a:pPr>
            <a:r>
              <a:rPr lang="en-US" b="true" sz="8657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3533CD">
                        <a:alpha val="100000"/>
                      </a:srgbClr>
                    </a:gs>
                  </a:gsLst>
                  <a:lin ang="0"/>
                </a:gradFill>
                <a:latin typeface="Garet Bold"/>
                <a:ea typeface="Garet Bold"/>
                <a:cs typeface="Garet Bold"/>
                <a:sym typeface="Garet Bold"/>
              </a:rPr>
              <a:t>SALAHUDDIN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4164953" y="4419470"/>
            <a:ext cx="6135648" cy="12449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129"/>
              </a:lnSpc>
            </a:pPr>
            <a:r>
              <a:rPr lang="en-US" b="true" sz="7235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3533CD">
                        <a:alpha val="100000"/>
                      </a:srgbClr>
                    </a:gs>
                  </a:gsLst>
                  <a:lin ang="0"/>
                </a:gradFill>
                <a:latin typeface="Garet Bold"/>
                <a:ea typeface="Garet Bold"/>
                <a:cs typeface="Garet Bold"/>
                <a:sym typeface="Garet Bold"/>
              </a:rPr>
              <a:t>ASSOCIATES</a:t>
            </a:r>
          </a:p>
        </p:txBody>
      </p:sp>
      <p:grpSp>
        <p:nvGrpSpPr>
          <p:cNvPr name="Group 36" id="36"/>
          <p:cNvGrpSpPr/>
          <p:nvPr/>
        </p:nvGrpSpPr>
        <p:grpSpPr>
          <a:xfrm rot="0">
            <a:off x="9856599" y="8363971"/>
            <a:ext cx="4446734" cy="1088412"/>
            <a:chOff x="0" y="0"/>
            <a:chExt cx="5928979" cy="1451216"/>
          </a:xfrm>
        </p:grpSpPr>
        <p:grpSp>
          <p:nvGrpSpPr>
            <p:cNvPr name="Group 37" id="37"/>
            <p:cNvGrpSpPr/>
            <p:nvPr/>
          </p:nvGrpSpPr>
          <p:grpSpPr>
            <a:xfrm rot="0">
              <a:off x="0" y="0"/>
              <a:ext cx="5928979" cy="1451216"/>
              <a:chOff x="0" y="0"/>
              <a:chExt cx="1660357" cy="406400"/>
            </a:xfrm>
          </p:grpSpPr>
          <p:sp>
            <p:nvSpPr>
              <p:cNvPr name="Freeform 38" id="38"/>
              <p:cNvSpPr/>
              <p:nvPr/>
            </p:nvSpPr>
            <p:spPr>
              <a:xfrm flipH="false" flipV="false" rot="0">
                <a:off x="0" y="0"/>
                <a:ext cx="1645934" cy="406400"/>
              </a:xfrm>
              <a:custGeom>
                <a:avLst/>
                <a:gdLst/>
                <a:ahLst/>
                <a:cxnLst/>
                <a:rect r="r" b="b" t="t" l="l"/>
                <a:pathLst>
                  <a:path h="406400" w="1645934">
                    <a:moveTo>
                      <a:pt x="1422337" y="0"/>
                    </a:moveTo>
                    <a:lnTo>
                      <a:pt x="34821" y="0"/>
                    </a:lnTo>
                    <a:cubicBezTo>
                      <a:pt x="25586" y="0"/>
                      <a:pt x="16729" y="3669"/>
                      <a:pt x="10199" y="10199"/>
                    </a:cubicBezTo>
                    <a:cubicBezTo>
                      <a:pt x="3669" y="16729"/>
                      <a:pt x="0" y="25586"/>
                      <a:pt x="0" y="34821"/>
                    </a:cubicBezTo>
                    <a:lnTo>
                      <a:pt x="0" y="371579"/>
                    </a:lnTo>
                    <a:cubicBezTo>
                      <a:pt x="0" y="380814"/>
                      <a:pt x="3669" y="389671"/>
                      <a:pt x="10199" y="396201"/>
                    </a:cubicBezTo>
                    <a:cubicBezTo>
                      <a:pt x="16729" y="402731"/>
                      <a:pt x="25586" y="406400"/>
                      <a:pt x="34821" y="406400"/>
                    </a:cubicBezTo>
                    <a:lnTo>
                      <a:pt x="1422337" y="406400"/>
                    </a:lnTo>
                    <a:cubicBezTo>
                      <a:pt x="1444632" y="406400"/>
                      <a:pt x="1466014" y="397543"/>
                      <a:pt x="1481779" y="381778"/>
                    </a:cubicBezTo>
                    <a:lnTo>
                      <a:pt x="1635735" y="227822"/>
                    </a:lnTo>
                    <a:cubicBezTo>
                      <a:pt x="1649334" y="214224"/>
                      <a:pt x="1649334" y="192176"/>
                      <a:pt x="1635735" y="178578"/>
                    </a:cubicBezTo>
                    <a:lnTo>
                      <a:pt x="1481779" y="24622"/>
                    </a:lnTo>
                    <a:cubicBezTo>
                      <a:pt x="1466014" y="8857"/>
                      <a:pt x="1444632" y="0"/>
                      <a:pt x="1422337" y="0"/>
                    </a:cubicBezTo>
                    <a:close/>
                  </a:path>
                </a:pathLst>
              </a:custGeom>
              <a:gradFill rotWithShape="true">
                <a:gsLst>
                  <a:gs pos="0">
                    <a:srgbClr val="000000">
                      <a:alpha val="100000"/>
                    </a:srgbClr>
                  </a:gs>
                  <a:gs pos="100000">
                    <a:srgbClr val="3533CD">
                      <a:alpha val="100000"/>
                    </a:srgbClr>
                  </a:gs>
                </a:gsLst>
                <a:lin ang="0"/>
              </a:gradFill>
              <a:ln w="66675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name="TextBox 39" id="39"/>
              <p:cNvSpPr txBox="true"/>
              <p:nvPr/>
            </p:nvSpPr>
            <p:spPr>
              <a:xfrm>
                <a:off x="0" y="-38100"/>
                <a:ext cx="1546057" cy="444500"/>
              </a:xfrm>
              <a:prstGeom prst="rect">
                <a:avLst/>
              </a:prstGeom>
            </p:spPr>
            <p:txBody>
              <a:bodyPr anchor="ctr" rtlCol="false" tIns="65610" lIns="65610" bIns="65610" rIns="6561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sp>
          <p:nvSpPr>
            <p:cNvPr name="TextBox 40" id="40"/>
            <p:cNvSpPr txBox="true"/>
            <p:nvPr/>
          </p:nvSpPr>
          <p:spPr>
            <a:xfrm rot="0">
              <a:off x="317702" y="325875"/>
              <a:ext cx="4996510" cy="8106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5088"/>
                </a:lnSpc>
              </a:pPr>
              <a:r>
                <a:rPr lang="en-US" sz="3634">
                  <a:solidFill>
                    <a:srgbClr val="F7FBFF"/>
                  </a:solidFill>
                  <a:latin typeface="Garet"/>
                  <a:ea typeface="Garet"/>
                  <a:cs typeface="Garet"/>
                  <a:sym typeface="Garet"/>
                </a:rPr>
                <a:t>FIRM PROFILE</a:t>
              </a:r>
            </a:p>
          </p:txBody>
        </p:sp>
      </p:grpSp>
      <p:sp>
        <p:nvSpPr>
          <p:cNvPr name="TextBox 41" id="41"/>
          <p:cNvSpPr txBox="true"/>
          <p:nvPr/>
        </p:nvSpPr>
        <p:spPr>
          <a:xfrm rot="0">
            <a:off x="1217193" y="8902957"/>
            <a:ext cx="4620887" cy="3553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89"/>
              </a:lnSpc>
            </a:pPr>
            <a:r>
              <a:rPr lang="en-US" sz="2135">
                <a:solidFill>
                  <a:srgbClr val="0703ED"/>
                </a:solidFill>
                <a:latin typeface="Garet"/>
                <a:ea typeface="Garet"/>
                <a:cs typeface="Garet"/>
                <a:sym typeface="Garet"/>
              </a:rPr>
              <a:t>www.salahuddinassociates.com</a:t>
            </a:r>
          </a:p>
        </p:txBody>
      </p:sp>
      <p:sp>
        <p:nvSpPr>
          <p:cNvPr name="Freeform 42" id="42"/>
          <p:cNvSpPr/>
          <p:nvPr/>
        </p:nvSpPr>
        <p:spPr>
          <a:xfrm flipH="false" flipV="false" rot="0">
            <a:off x="669173" y="7994703"/>
            <a:ext cx="4819179" cy="841166"/>
          </a:xfrm>
          <a:custGeom>
            <a:avLst/>
            <a:gdLst/>
            <a:ahLst/>
            <a:cxnLst/>
            <a:rect r="r" b="b" t="t" l="l"/>
            <a:pathLst>
              <a:path h="841166" w="4819179">
                <a:moveTo>
                  <a:pt x="0" y="0"/>
                </a:moveTo>
                <a:lnTo>
                  <a:pt x="4819179" y="0"/>
                </a:lnTo>
                <a:lnTo>
                  <a:pt x="4819179" y="841166"/>
                </a:lnTo>
                <a:lnTo>
                  <a:pt x="0" y="8411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3000"/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B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2700000">
            <a:off x="-2313141" y="4151763"/>
            <a:ext cx="9650065" cy="1200452"/>
          </a:xfrm>
          <a:custGeom>
            <a:avLst/>
            <a:gdLst/>
            <a:ahLst/>
            <a:cxnLst/>
            <a:rect r="r" b="b" t="t" l="l"/>
            <a:pathLst>
              <a:path h="1200452" w="9650065">
                <a:moveTo>
                  <a:pt x="0" y="0"/>
                </a:moveTo>
                <a:lnTo>
                  <a:pt x="9650065" y="0"/>
                </a:lnTo>
                <a:lnTo>
                  <a:pt x="9650065" y="1200453"/>
                </a:lnTo>
                <a:lnTo>
                  <a:pt x="0" y="1200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3000"/>
            </a:blip>
            <a:stretch>
              <a:fillRect l="0" t="-20155" r="0" b="-20155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8100000">
            <a:off x="1628656" y="8674551"/>
            <a:ext cx="5343536" cy="1200452"/>
          </a:xfrm>
          <a:custGeom>
            <a:avLst/>
            <a:gdLst/>
            <a:ahLst/>
            <a:cxnLst/>
            <a:rect r="r" b="b" t="t" l="l"/>
            <a:pathLst>
              <a:path h="1200452" w="5343536">
                <a:moveTo>
                  <a:pt x="0" y="0"/>
                </a:moveTo>
                <a:lnTo>
                  <a:pt x="5343536" y="0"/>
                </a:lnTo>
                <a:lnTo>
                  <a:pt x="5343536" y="1200452"/>
                </a:lnTo>
                <a:lnTo>
                  <a:pt x="0" y="12004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</a:blip>
            <a:stretch>
              <a:fillRect l="0" t="-7391" r="-47734" b="-7391"/>
            </a:stretch>
          </a:blipFill>
        </p:spPr>
      </p:sp>
      <p:grpSp>
        <p:nvGrpSpPr>
          <p:cNvPr name="Group 4" id="4"/>
          <p:cNvGrpSpPr/>
          <p:nvPr/>
        </p:nvGrpSpPr>
        <p:grpSpPr>
          <a:xfrm rot="-10800000">
            <a:off x="-6424337" y="1652165"/>
            <a:ext cx="12407330" cy="12407330"/>
            <a:chOff x="0" y="0"/>
            <a:chExt cx="812800" cy="812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14474" y="14474"/>
              <a:ext cx="783852" cy="783852"/>
            </a:xfrm>
            <a:custGeom>
              <a:avLst/>
              <a:gdLst/>
              <a:ahLst/>
              <a:cxnLst/>
              <a:rect r="r" b="b" t="t" l="l"/>
              <a:pathLst>
                <a:path h="783852" w="783852">
                  <a:moveTo>
                    <a:pt x="416634" y="10234"/>
                  </a:moveTo>
                  <a:lnTo>
                    <a:pt x="773618" y="367218"/>
                  </a:lnTo>
                  <a:cubicBezTo>
                    <a:pt x="780171" y="373771"/>
                    <a:pt x="783852" y="382659"/>
                    <a:pt x="783852" y="391926"/>
                  </a:cubicBezTo>
                  <a:cubicBezTo>
                    <a:pt x="783852" y="401193"/>
                    <a:pt x="780171" y="410081"/>
                    <a:pt x="773618" y="416634"/>
                  </a:cubicBezTo>
                  <a:lnTo>
                    <a:pt x="416634" y="773618"/>
                  </a:lnTo>
                  <a:cubicBezTo>
                    <a:pt x="410081" y="780171"/>
                    <a:pt x="401193" y="783852"/>
                    <a:pt x="391926" y="783852"/>
                  </a:cubicBezTo>
                  <a:cubicBezTo>
                    <a:pt x="382659" y="783852"/>
                    <a:pt x="373771" y="780171"/>
                    <a:pt x="367218" y="773618"/>
                  </a:cubicBezTo>
                  <a:lnTo>
                    <a:pt x="10234" y="416634"/>
                  </a:lnTo>
                  <a:cubicBezTo>
                    <a:pt x="3681" y="410081"/>
                    <a:pt x="0" y="401193"/>
                    <a:pt x="0" y="391926"/>
                  </a:cubicBezTo>
                  <a:cubicBezTo>
                    <a:pt x="0" y="382659"/>
                    <a:pt x="3681" y="373771"/>
                    <a:pt x="10234" y="367218"/>
                  </a:cubicBezTo>
                  <a:lnTo>
                    <a:pt x="367218" y="10234"/>
                  </a:lnTo>
                  <a:cubicBezTo>
                    <a:pt x="373771" y="3681"/>
                    <a:pt x="382659" y="0"/>
                    <a:pt x="391926" y="0"/>
                  </a:cubicBezTo>
                  <a:cubicBezTo>
                    <a:pt x="401193" y="0"/>
                    <a:pt x="410081" y="3681"/>
                    <a:pt x="416634" y="1023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139700" y="101600"/>
              <a:ext cx="533400" cy="571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1747648" y="8361686"/>
            <a:ext cx="3232941" cy="564295"/>
          </a:xfrm>
          <a:custGeom>
            <a:avLst/>
            <a:gdLst/>
            <a:ahLst/>
            <a:cxnLst/>
            <a:rect r="r" b="b" t="t" l="l"/>
            <a:pathLst>
              <a:path h="564295" w="3232941">
                <a:moveTo>
                  <a:pt x="0" y="0"/>
                </a:moveTo>
                <a:lnTo>
                  <a:pt x="3232941" y="0"/>
                </a:lnTo>
                <a:lnTo>
                  <a:pt x="3232941" y="564295"/>
                </a:lnTo>
                <a:lnTo>
                  <a:pt x="0" y="5642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3000"/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1767433" y="7801103"/>
            <a:ext cx="3442999" cy="842731"/>
            <a:chOff x="0" y="0"/>
            <a:chExt cx="1660357" cy="4064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641729" cy="406400"/>
            </a:xfrm>
            <a:custGeom>
              <a:avLst/>
              <a:gdLst/>
              <a:ahLst/>
              <a:cxnLst/>
              <a:rect r="r" b="b" t="t" l="l"/>
              <a:pathLst>
                <a:path h="406400" w="1641729">
                  <a:moveTo>
                    <a:pt x="1412185" y="0"/>
                  </a:moveTo>
                  <a:lnTo>
                    <a:pt x="44972" y="0"/>
                  </a:lnTo>
                  <a:cubicBezTo>
                    <a:pt x="20135" y="0"/>
                    <a:pt x="0" y="20135"/>
                    <a:pt x="0" y="44972"/>
                  </a:cubicBezTo>
                  <a:lnTo>
                    <a:pt x="0" y="361428"/>
                  </a:lnTo>
                  <a:cubicBezTo>
                    <a:pt x="0" y="386265"/>
                    <a:pt x="20135" y="406400"/>
                    <a:pt x="44972" y="406400"/>
                  </a:cubicBezTo>
                  <a:lnTo>
                    <a:pt x="1412185" y="406400"/>
                  </a:lnTo>
                  <a:cubicBezTo>
                    <a:pt x="1440980" y="406400"/>
                    <a:pt x="1468596" y="394961"/>
                    <a:pt x="1488957" y="374600"/>
                  </a:cubicBezTo>
                  <a:lnTo>
                    <a:pt x="1628557" y="235000"/>
                  </a:lnTo>
                  <a:cubicBezTo>
                    <a:pt x="1646120" y="217437"/>
                    <a:pt x="1646120" y="188963"/>
                    <a:pt x="1628557" y="171400"/>
                  </a:cubicBezTo>
                  <a:lnTo>
                    <a:pt x="1488957" y="31800"/>
                  </a:lnTo>
                  <a:cubicBezTo>
                    <a:pt x="1468596" y="11439"/>
                    <a:pt x="1440980" y="0"/>
                    <a:pt x="1412185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100000"/>
                  </a:srgbClr>
                </a:gs>
                <a:gs pos="100000">
                  <a:srgbClr val="3533CD">
                    <a:alpha val="100000"/>
                  </a:srgbClr>
                </a:gs>
              </a:gsLst>
              <a:lin ang="0"/>
            </a:gradFill>
            <a:ln w="6667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1546057" cy="444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8100000">
            <a:off x="12451650" y="-2663184"/>
            <a:ext cx="3456456" cy="11815284"/>
            <a:chOff x="0" y="0"/>
            <a:chExt cx="910342" cy="3111844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910342" cy="3111844"/>
            </a:xfrm>
            <a:custGeom>
              <a:avLst/>
              <a:gdLst/>
              <a:ahLst/>
              <a:cxnLst/>
              <a:rect r="r" b="b" t="t" l="l"/>
              <a:pathLst>
                <a:path h="3111844" w="910342">
                  <a:moveTo>
                    <a:pt x="203200" y="0"/>
                  </a:moveTo>
                  <a:lnTo>
                    <a:pt x="910342" y="0"/>
                  </a:lnTo>
                  <a:lnTo>
                    <a:pt x="707142" y="3111844"/>
                  </a:lnTo>
                  <a:lnTo>
                    <a:pt x="0" y="3111844"/>
                  </a:lnTo>
                  <a:lnTo>
                    <a:pt x="203200" y="0"/>
                  </a:lnTo>
                  <a:close/>
                </a:path>
              </a:pathLst>
            </a:custGeom>
            <a:gradFill rotWithShape="true">
              <a:gsLst>
                <a:gs pos="0">
                  <a:srgbClr val="5DE0E6">
                    <a:alpha val="100000"/>
                  </a:srgbClr>
                </a:gs>
                <a:gs pos="100000">
                  <a:srgbClr val="004AAD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3" id="13"/>
            <p:cNvSpPr txBox="true"/>
            <p:nvPr/>
          </p:nvSpPr>
          <p:spPr>
            <a:xfrm>
              <a:off x="101600" y="-38100"/>
              <a:ext cx="707142" cy="314994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-2587936">
            <a:off x="14631524" y="-2632454"/>
            <a:ext cx="4184293" cy="10172185"/>
            <a:chOff x="0" y="0"/>
            <a:chExt cx="1622238" cy="3943726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622238" cy="3943726"/>
            </a:xfrm>
            <a:custGeom>
              <a:avLst/>
              <a:gdLst/>
              <a:ahLst/>
              <a:cxnLst/>
              <a:rect r="r" b="b" t="t" l="l"/>
              <a:pathLst>
                <a:path h="3943726" w="1622238">
                  <a:moveTo>
                    <a:pt x="203200" y="0"/>
                  </a:moveTo>
                  <a:lnTo>
                    <a:pt x="1622238" y="0"/>
                  </a:lnTo>
                  <a:lnTo>
                    <a:pt x="1419038" y="3943726"/>
                  </a:lnTo>
                  <a:lnTo>
                    <a:pt x="0" y="3943726"/>
                  </a:lnTo>
                  <a:lnTo>
                    <a:pt x="203200" y="0"/>
                  </a:lnTo>
                  <a:close/>
                </a:path>
              </a:pathLst>
            </a:custGeom>
            <a:gradFill rotWithShape="true">
              <a:gsLst>
                <a:gs pos="0">
                  <a:srgbClr val="5DE0E6">
                    <a:alpha val="100000"/>
                  </a:srgbClr>
                </a:gs>
                <a:gs pos="100000">
                  <a:srgbClr val="004AAD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6" id="16"/>
            <p:cNvSpPr txBox="true"/>
            <p:nvPr/>
          </p:nvSpPr>
          <p:spPr>
            <a:xfrm>
              <a:off x="101600" y="-38100"/>
              <a:ext cx="1419038" cy="39818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17" id="17"/>
          <p:cNvSpPr/>
          <p:nvPr/>
        </p:nvSpPr>
        <p:spPr>
          <a:xfrm flipH="false" flipV="false" rot="-7806094">
            <a:off x="10356763" y="551921"/>
            <a:ext cx="5477894" cy="1200452"/>
          </a:xfrm>
          <a:custGeom>
            <a:avLst/>
            <a:gdLst/>
            <a:ahLst/>
            <a:cxnLst/>
            <a:rect r="r" b="b" t="t" l="l"/>
            <a:pathLst>
              <a:path h="1200452" w="5477894">
                <a:moveTo>
                  <a:pt x="0" y="0"/>
                </a:moveTo>
                <a:lnTo>
                  <a:pt x="5477893" y="0"/>
                </a:lnTo>
                <a:lnTo>
                  <a:pt x="5477893" y="1200452"/>
                </a:lnTo>
                <a:lnTo>
                  <a:pt x="0" y="12004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7000"/>
            </a:blip>
            <a:stretch>
              <a:fillRect l="-22095" t="0" r="-3456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2700000">
            <a:off x="9024937" y="6754349"/>
            <a:ext cx="9126703" cy="2389537"/>
          </a:xfrm>
          <a:custGeom>
            <a:avLst/>
            <a:gdLst/>
            <a:ahLst/>
            <a:cxnLst/>
            <a:rect r="r" b="b" t="t" l="l"/>
            <a:pathLst>
              <a:path h="2389537" w="9126703">
                <a:moveTo>
                  <a:pt x="0" y="0"/>
                </a:moveTo>
                <a:lnTo>
                  <a:pt x="9126703" y="0"/>
                </a:lnTo>
                <a:lnTo>
                  <a:pt x="9126703" y="2389537"/>
                </a:lnTo>
                <a:lnTo>
                  <a:pt x="0" y="238953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3000"/>
            </a:blip>
            <a:stretch>
              <a:fillRect l="0" t="0" r="0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10601736" y="224334"/>
            <a:ext cx="10351611" cy="10351611"/>
            <a:chOff x="0" y="0"/>
            <a:chExt cx="812800" cy="8128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17348" y="17348"/>
              <a:ext cx="778104" cy="778104"/>
            </a:xfrm>
            <a:custGeom>
              <a:avLst/>
              <a:gdLst/>
              <a:ahLst/>
              <a:cxnLst/>
              <a:rect r="r" b="b" t="t" l="l"/>
              <a:pathLst>
                <a:path h="778104" w="778104">
                  <a:moveTo>
                    <a:pt x="418667" y="12267"/>
                  </a:moveTo>
                  <a:lnTo>
                    <a:pt x="765837" y="359437"/>
                  </a:lnTo>
                  <a:cubicBezTo>
                    <a:pt x="773691" y="367291"/>
                    <a:pt x="778104" y="377944"/>
                    <a:pt x="778104" y="389052"/>
                  </a:cubicBezTo>
                  <a:cubicBezTo>
                    <a:pt x="778104" y="400160"/>
                    <a:pt x="773691" y="410813"/>
                    <a:pt x="765837" y="418667"/>
                  </a:cubicBezTo>
                  <a:lnTo>
                    <a:pt x="418667" y="765837"/>
                  </a:lnTo>
                  <a:cubicBezTo>
                    <a:pt x="410813" y="773691"/>
                    <a:pt x="400160" y="778104"/>
                    <a:pt x="389052" y="778104"/>
                  </a:cubicBezTo>
                  <a:cubicBezTo>
                    <a:pt x="377944" y="778104"/>
                    <a:pt x="367291" y="773691"/>
                    <a:pt x="359437" y="765837"/>
                  </a:cubicBezTo>
                  <a:lnTo>
                    <a:pt x="12267" y="418667"/>
                  </a:lnTo>
                  <a:cubicBezTo>
                    <a:pt x="4413" y="410813"/>
                    <a:pt x="0" y="400160"/>
                    <a:pt x="0" y="389052"/>
                  </a:cubicBezTo>
                  <a:cubicBezTo>
                    <a:pt x="0" y="377944"/>
                    <a:pt x="4413" y="367291"/>
                    <a:pt x="12267" y="359437"/>
                  </a:cubicBezTo>
                  <a:lnTo>
                    <a:pt x="359437" y="12267"/>
                  </a:lnTo>
                  <a:cubicBezTo>
                    <a:pt x="367291" y="4413"/>
                    <a:pt x="377944" y="0"/>
                    <a:pt x="389052" y="0"/>
                  </a:cubicBezTo>
                  <a:cubicBezTo>
                    <a:pt x="400160" y="0"/>
                    <a:pt x="410813" y="4413"/>
                    <a:pt x="418667" y="12267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139700" y="101600"/>
              <a:ext cx="533400" cy="571500"/>
            </a:xfrm>
            <a:prstGeom prst="rect">
              <a:avLst/>
            </a:prstGeom>
          </p:spPr>
          <p:txBody>
            <a:bodyPr anchor="ctr" rtlCol="false" tIns="42383" lIns="42383" bIns="42383" rIns="42383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11116103" y="738700"/>
            <a:ext cx="9322879" cy="9322879"/>
            <a:chOff x="0" y="0"/>
            <a:chExt cx="812800" cy="8128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19262" y="19262"/>
              <a:ext cx="774275" cy="774275"/>
            </a:xfrm>
            <a:custGeom>
              <a:avLst/>
              <a:gdLst/>
              <a:ahLst/>
              <a:cxnLst/>
              <a:rect r="r" b="b" t="t" l="l"/>
              <a:pathLst>
                <a:path h="774275" w="774275">
                  <a:moveTo>
                    <a:pt x="420021" y="13621"/>
                  </a:moveTo>
                  <a:lnTo>
                    <a:pt x="760655" y="354255"/>
                  </a:lnTo>
                  <a:cubicBezTo>
                    <a:pt x="778816" y="372416"/>
                    <a:pt x="778816" y="401860"/>
                    <a:pt x="760655" y="420021"/>
                  </a:cubicBezTo>
                  <a:lnTo>
                    <a:pt x="420021" y="760655"/>
                  </a:lnTo>
                  <a:cubicBezTo>
                    <a:pt x="401860" y="778816"/>
                    <a:pt x="372416" y="778816"/>
                    <a:pt x="354255" y="760655"/>
                  </a:cubicBezTo>
                  <a:lnTo>
                    <a:pt x="13621" y="420021"/>
                  </a:lnTo>
                  <a:cubicBezTo>
                    <a:pt x="-4540" y="401860"/>
                    <a:pt x="-4540" y="372416"/>
                    <a:pt x="13621" y="354255"/>
                  </a:cubicBezTo>
                  <a:lnTo>
                    <a:pt x="354255" y="13621"/>
                  </a:lnTo>
                  <a:cubicBezTo>
                    <a:pt x="372416" y="-4540"/>
                    <a:pt x="401860" y="-4540"/>
                    <a:pt x="420021" y="13621"/>
                  </a:cubicBezTo>
                  <a:close/>
                </a:path>
              </a:pathLst>
            </a:custGeom>
            <a:blipFill>
              <a:blip r:embed="rId4"/>
              <a:stretch>
                <a:fillRect l="-30030" t="0" r="-30030" b="0"/>
              </a:stretch>
            </a:blipFill>
          </p:spPr>
        </p:sp>
      </p:grpSp>
      <p:sp>
        <p:nvSpPr>
          <p:cNvPr name="Freeform 24" id="24"/>
          <p:cNvSpPr/>
          <p:nvPr/>
        </p:nvSpPr>
        <p:spPr>
          <a:xfrm flipH="false" flipV="false" rot="-7806094">
            <a:off x="14034241" y="1275625"/>
            <a:ext cx="5477894" cy="1200452"/>
          </a:xfrm>
          <a:custGeom>
            <a:avLst/>
            <a:gdLst/>
            <a:ahLst/>
            <a:cxnLst/>
            <a:rect r="r" b="b" t="t" l="l"/>
            <a:pathLst>
              <a:path h="1200452" w="5477894">
                <a:moveTo>
                  <a:pt x="0" y="0"/>
                </a:moveTo>
                <a:lnTo>
                  <a:pt x="5477894" y="0"/>
                </a:lnTo>
                <a:lnTo>
                  <a:pt x="5477894" y="1200452"/>
                </a:lnTo>
                <a:lnTo>
                  <a:pt x="0" y="12004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7000"/>
            </a:blip>
            <a:stretch>
              <a:fillRect l="-22095" t="0" r="-3456" b="0"/>
            </a:stretch>
          </a:blipFill>
        </p:spPr>
      </p:sp>
      <p:grpSp>
        <p:nvGrpSpPr>
          <p:cNvPr name="Group 25" id="25"/>
          <p:cNvGrpSpPr/>
          <p:nvPr/>
        </p:nvGrpSpPr>
        <p:grpSpPr>
          <a:xfrm rot="-2587936">
            <a:off x="15934215" y="-3293537"/>
            <a:ext cx="3280102" cy="7974061"/>
            <a:chOff x="0" y="0"/>
            <a:chExt cx="1622238" cy="3943726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1622238" cy="3943726"/>
            </a:xfrm>
            <a:custGeom>
              <a:avLst/>
              <a:gdLst/>
              <a:ahLst/>
              <a:cxnLst/>
              <a:rect r="r" b="b" t="t" l="l"/>
              <a:pathLst>
                <a:path h="3943726" w="1622238">
                  <a:moveTo>
                    <a:pt x="203200" y="0"/>
                  </a:moveTo>
                  <a:lnTo>
                    <a:pt x="1622238" y="0"/>
                  </a:lnTo>
                  <a:lnTo>
                    <a:pt x="1419038" y="3943726"/>
                  </a:lnTo>
                  <a:lnTo>
                    <a:pt x="0" y="3943726"/>
                  </a:lnTo>
                  <a:lnTo>
                    <a:pt x="203200" y="0"/>
                  </a:lnTo>
                  <a:close/>
                </a:path>
              </a:pathLst>
            </a:custGeom>
            <a:gradFill rotWithShape="true">
              <a:gsLst>
                <a:gs pos="0">
                  <a:srgbClr val="5DE0E6">
                    <a:alpha val="100000"/>
                  </a:srgbClr>
                </a:gs>
                <a:gs pos="100000">
                  <a:srgbClr val="004AAD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27" id="27"/>
            <p:cNvSpPr txBox="true"/>
            <p:nvPr/>
          </p:nvSpPr>
          <p:spPr>
            <a:xfrm>
              <a:off x="101600" y="-38100"/>
              <a:ext cx="1419038" cy="39818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9780238" y="7595722"/>
            <a:ext cx="1516574" cy="2260477"/>
          </a:xfrm>
          <a:custGeom>
            <a:avLst/>
            <a:gdLst/>
            <a:ahLst/>
            <a:cxnLst/>
            <a:rect r="r" b="b" t="t" l="l"/>
            <a:pathLst>
              <a:path h="2260477" w="1516574">
                <a:moveTo>
                  <a:pt x="0" y="0"/>
                </a:moveTo>
                <a:lnTo>
                  <a:pt x="1516574" y="0"/>
                </a:lnTo>
                <a:lnTo>
                  <a:pt x="1516574" y="2260477"/>
                </a:lnTo>
                <a:lnTo>
                  <a:pt x="0" y="226047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9" id="29"/>
          <p:cNvSpPr txBox="true"/>
          <p:nvPr/>
        </p:nvSpPr>
        <p:spPr>
          <a:xfrm rot="0">
            <a:off x="1767433" y="3248082"/>
            <a:ext cx="8443778" cy="18954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75"/>
              </a:lnSpc>
            </a:pPr>
            <a:r>
              <a:rPr lang="en-US" b="true" sz="7500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3533CD">
                        <a:alpha val="100000"/>
                      </a:srgbClr>
                    </a:gs>
                  </a:gsLst>
                  <a:lin ang="0"/>
                </a:gradFill>
                <a:latin typeface="Garet Bold"/>
                <a:ea typeface="Garet Bold"/>
                <a:cs typeface="Garet Bold"/>
                <a:sym typeface="Garet Bold"/>
              </a:rPr>
              <a:t>WELCOME TO OUR FIRM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767433" y="5540608"/>
            <a:ext cx="7184177" cy="20980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059"/>
              </a:lnSpc>
            </a:pPr>
            <a:r>
              <a:rPr lang="en-US" sz="2899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At Salahud</a:t>
            </a:r>
            <a:r>
              <a:rPr lang="en-US" sz="2899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din Associates, we bring together deep expertise and practical understanding to deliver solutions defined by precision, efficiency, and long-term value.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2047382" y="7872917"/>
            <a:ext cx="2724969" cy="6229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 b="true">
                <a:solidFill>
                  <a:srgbClr val="F7FBFF"/>
                </a:solidFill>
                <a:latin typeface="Garet Bold"/>
                <a:ea typeface="Garet Bold"/>
                <a:cs typeface="Garet Bold"/>
                <a:sym typeface="Garet Bold"/>
              </a:rPr>
              <a:t>CONTINUE</a:t>
            </a:r>
          </a:p>
        </p:txBody>
      </p:sp>
      <p:grpSp>
        <p:nvGrpSpPr>
          <p:cNvPr name="Group 32" id="32"/>
          <p:cNvGrpSpPr/>
          <p:nvPr/>
        </p:nvGrpSpPr>
        <p:grpSpPr>
          <a:xfrm rot="0">
            <a:off x="926887" y="915752"/>
            <a:ext cx="4283546" cy="748759"/>
            <a:chOff x="0" y="0"/>
            <a:chExt cx="5711394" cy="998346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1589357" cy="998346"/>
            </a:xfrm>
            <a:custGeom>
              <a:avLst/>
              <a:gdLst/>
              <a:ahLst/>
              <a:cxnLst/>
              <a:rect r="r" b="b" t="t" l="l"/>
              <a:pathLst>
                <a:path h="998346" w="1589357">
                  <a:moveTo>
                    <a:pt x="0" y="0"/>
                  </a:moveTo>
                  <a:lnTo>
                    <a:pt x="1589357" y="0"/>
                  </a:lnTo>
                  <a:lnTo>
                    <a:pt x="1589357" y="998346"/>
                  </a:lnTo>
                  <a:lnTo>
                    <a:pt x="0" y="9983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  <p:sp>
          <p:nvSpPr>
            <p:cNvPr name="TextBox 34" id="34"/>
            <p:cNvSpPr txBox="true"/>
            <p:nvPr/>
          </p:nvSpPr>
          <p:spPr>
            <a:xfrm rot="0">
              <a:off x="1821561" y="292570"/>
              <a:ext cx="3889834" cy="37510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343"/>
                </a:lnSpc>
              </a:pPr>
              <a:r>
                <a:rPr lang="en-US" b="true" sz="1674">
                  <a:gradFill>
                    <a:gsLst>
                      <a:gs pos="0">
                        <a:srgbClr val="000000">
                          <a:alpha val="100000"/>
                        </a:srgbClr>
                      </a:gs>
                      <a:gs pos="100000">
                        <a:srgbClr val="3533CD">
                          <a:alpha val="100000"/>
                        </a:srgbClr>
                      </a:gs>
                    </a:gsLst>
                    <a:lin ang="0"/>
                  </a:gradFill>
                  <a:latin typeface="Garet Bold"/>
                  <a:ea typeface="Garet Bold"/>
                  <a:cs typeface="Garet Bold"/>
                  <a:sym typeface="Garet Bold"/>
                </a:rPr>
                <a:t>SALAHUDDIN ASSOCIATES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B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2054811"/>
            <a:ext cx="9509412" cy="10572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175"/>
              </a:lnSpc>
            </a:pPr>
            <a:r>
              <a:rPr lang="en-US" b="true" sz="7500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3533CD">
                        <a:alpha val="100000"/>
                      </a:srgbClr>
                    </a:gs>
                  </a:gsLst>
                  <a:lin ang="0"/>
                </a:gradFill>
                <a:latin typeface="Garet Bold"/>
                <a:ea typeface="Garet Bold"/>
                <a:cs typeface="Garet Bold"/>
                <a:sym typeface="Garet Bold"/>
              </a:rPr>
              <a:t>ABOUT THE FIRM</a:t>
            </a:r>
          </a:p>
        </p:txBody>
      </p:sp>
      <p:grpSp>
        <p:nvGrpSpPr>
          <p:cNvPr name="Group 3" id="3"/>
          <p:cNvGrpSpPr/>
          <p:nvPr/>
        </p:nvGrpSpPr>
        <p:grpSpPr>
          <a:xfrm rot="2518158">
            <a:off x="12911154" y="462200"/>
            <a:ext cx="6159434" cy="14973834"/>
            <a:chOff x="0" y="0"/>
            <a:chExt cx="1622238" cy="394372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622238" cy="3943726"/>
            </a:xfrm>
            <a:custGeom>
              <a:avLst/>
              <a:gdLst/>
              <a:ahLst/>
              <a:cxnLst/>
              <a:rect r="r" b="b" t="t" l="l"/>
              <a:pathLst>
                <a:path h="3943726" w="1622238">
                  <a:moveTo>
                    <a:pt x="203200" y="0"/>
                  </a:moveTo>
                  <a:lnTo>
                    <a:pt x="1622238" y="0"/>
                  </a:lnTo>
                  <a:lnTo>
                    <a:pt x="1419038" y="3943726"/>
                  </a:lnTo>
                  <a:lnTo>
                    <a:pt x="0" y="3943726"/>
                  </a:lnTo>
                  <a:lnTo>
                    <a:pt x="203200" y="0"/>
                  </a:lnTo>
                  <a:close/>
                </a:path>
              </a:pathLst>
            </a:custGeom>
            <a:gradFill rotWithShape="true">
              <a:gsLst>
                <a:gs pos="0">
                  <a:srgbClr val="5DE0E6">
                    <a:alpha val="100000"/>
                  </a:srgbClr>
                </a:gs>
                <a:gs pos="100000">
                  <a:srgbClr val="004AAD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5" id="5"/>
            <p:cNvSpPr txBox="true"/>
            <p:nvPr/>
          </p:nvSpPr>
          <p:spPr>
            <a:xfrm>
              <a:off x="101600" y="-38100"/>
              <a:ext cx="1419038" cy="39818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0063896" y="-2829619"/>
            <a:ext cx="11130416" cy="10628974"/>
            <a:chOff x="0" y="0"/>
            <a:chExt cx="14840555" cy="14171966"/>
          </a:xfrm>
        </p:grpSpPr>
        <p:sp>
          <p:nvSpPr>
            <p:cNvPr name="Freeform 7" id="7"/>
            <p:cNvSpPr/>
            <p:nvPr/>
          </p:nvSpPr>
          <p:spPr>
            <a:xfrm flipH="false" flipV="false" rot="-8100000">
              <a:off x="-275228" y="8847652"/>
              <a:ext cx="7039768" cy="1371187"/>
            </a:xfrm>
            <a:custGeom>
              <a:avLst/>
              <a:gdLst/>
              <a:ahLst/>
              <a:cxnLst/>
              <a:rect r="r" b="b" t="t" l="l"/>
              <a:pathLst>
                <a:path h="1371187" w="7039768">
                  <a:moveTo>
                    <a:pt x="0" y="0"/>
                  </a:moveTo>
                  <a:lnTo>
                    <a:pt x="7039768" y="0"/>
                  </a:lnTo>
                  <a:lnTo>
                    <a:pt x="7039768" y="1371187"/>
                  </a:lnTo>
                  <a:lnTo>
                    <a:pt x="0" y="13711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7000"/>
              </a:blip>
              <a:stretch>
                <a:fillRect l="-21357" t="-4375" r="0" b="-4375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-2700000">
              <a:off x="-776244" y="3659472"/>
              <a:ext cx="8610864" cy="1371187"/>
            </a:xfrm>
            <a:custGeom>
              <a:avLst/>
              <a:gdLst/>
              <a:ahLst/>
              <a:cxnLst/>
              <a:rect r="r" b="b" t="t" l="l"/>
              <a:pathLst>
                <a:path h="1371187" w="8610864">
                  <a:moveTo>
                    <a:pt x="0" y="0"/>
                  </a:moveTo>
                  <a:lnTo>
                    <a:pt x="8610864" y="0"/>
                  </a:lnTo>
                  <a:lnTo>
                    <a:pt x="8610864" y="1371188"/>
                  </a:lnTo>
                  <a:lnTo>
                    <a:pt x="0" y="13711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7000"/>
              </a:blip>
              <a:stretch>
                <a:fillRect l="0" t="-7391" r="-4716" b="-7391"/>
              </a:stretch>
            </a:blipFill>
          </p:spPr>
        </p:sp>
        <p:grpSp>
          <p:nvGrpSpPr>
            <p:cNvPr name="Group 9" id="9"/>
            <p:cNvGrpSpPr/>
            <p:nvPr/>
          </p:nvGrpSpPr>
          <p:grpSpPr>
            <a:xfrm rot="0">
              <a:off x="668589" y="0"/>
              <a:ext cx="14171966" cy="14171966"/>
              <a:chOff x="0" y="0"/>
              <a:chExt cx="812800" cy="812800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16895" y="16895"/>
                <a:ext cx="779009" cy="779009"/>
              </a:xfrm>
              <a:custGeom>
                <a:avLst/>
                <a:gdLst/>
                <a:ahLst/>
                <a:cxnLst/>
                <a:rect r="r" b="b" t="t" l="l"/>
                <a:pathLst>
                  <a:path h="779009" w="779009">
                    <a:moveTo>
                      <a:pt x="418347" y="11947"/>
                    </a:moveTo>
                    <a:lnTo>
                      <a:pt x="767063" y="360663"/>
                    </a:lnTo>
                    <a:cubicBezTo>
                      <a:pt x="774712" y="368312"/>
                      <a:pt x="779010" y="378687"/>
                      <a:pt x="779010" y="389505"/>
                    </a:cubicBezTo>
                    <a:cubicBezTo>
                      <a:pt x="779010" y="400323"/>
                      <a:pt x="774712" y="410698"/>
                      <a:pt x="767063" y="418347"/>
                    </a:cubicBezTo>
                    <a:lnTo>
                      <a:pt x="418347" y="767063"/>
                    </a:lnTo>
                    <a:cubicBezTo>
                      <a:pt x="410698" y="774712"/>
                      <a:pt x="400323" y="779010"/>
                      <a:pt x="389505" y="779010"/>
                    </a:cubicBezTo>
                    <a:cubicBezTo>
                      <a:pt x="378687" y="779010"/>
                      <a:pt x="368312" y="774712"/>
                      <a:pt x="360663" y="767063"/>
                    </a:cubicBezTo>
                    <a:lnTo>
                      <a:pt x="11947" y="418347"/>
                    </a:lnTo>
                    <a:cubicBezTo>
                      <a:pt x="4298" y="410698"/>
                      <a:pt x="0" y="400323"/>
                      <a:pt x="0" y="389505"/>
                    </a:cubicBezTo>
                    <a:cubicBezTo>
                      <a:pt x="0" y="378687"/>
                      <a:pt x="4298" y="368312"/>
                      <a:pt x="11947" y="360663"/>
                    </a:cubicBezTo>
                    <a:lnTo>
                      <a:pt x="360663" y="11947"/>
                    </a:lnTo>
                    <a:cubicBezTo>
                      <a:pt x="368312" y="4298"/>
                      <a:pt x="378687" y="0"/>
                      <a:pt x="389505" y="0"/>
                    </a:cubicBezTo>
                    <a:cubicBezTo>
                      <a:pt x="400323" y="0"/>
                      <a:pt x="410698" y="4298"/>
                      <a:pt x="418347" y="11947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139700" y="101600"/>
                <a:ext cx="533400" cy="571500"/>
              </a:xfrm>
              <a:prstGeom prst="rect">
                <a:avLst/>
              </a:prstGeom>
            </p:spPr>
            <p:txBody>
              <a:bodyPr anchor="ctr" rtlCol="false" tIns="43519" lIns="43519" bIns="43519" rIns="43519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2" id="12"/>
            <p:cNvGrpSpPr/>
            <p:nvPr/>
          </p:nvGrpSpPr>
          <p:grpSpPr>
            <a:xfrm rot="0">
              <a:off x="1372787" y="704198"/>
              <a:ext cx="12763571" cy="12763571"/>
              <a:chOff x="0" y="0"/>
              <a:chExt cx="812800" cy="812800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18760" y="18760"/>
                <a:ext cx="775280" cy="775280"/>
              </a:xfrm>
              <a:custGeom>
                <a:avLst/>
                <a:gdLst/>
                <a:ahLst/>
                <a:cxnLst/>
                <a:rect r="r" b="b" t="t" l="l"/>
                <a:pathLst>
                  <a:path h="775280" w="775280">
                    <a:moveTo>
                      <a:pt x="419665" y="13265"/>
                    </a:moveTo>
                    <a:lnTo>
                      <a:pt x="762015" y="355615"/>
                    </a:lnTo>
                    <a:cubicBezTo>
                      <a:pt x="779702" y="373302"/>
                      <a:pt x="779702" y="401978"/>
                      <a:pt x="762015" y="419665"/>
                    </a:cubicBezTo>
                    <a:lnTo>
                      <a:pt x="419665" y="762015"/>
                    </a:lnTo>
                    <a:cubicBezTo>
                      <a:pt x="401978" y="779702"/>
                      <a:pt x="373302" y="779702"/>
                      <a:pt x="355615" y="762015"/>
                    </a:cubicBezTo>
                    <a:lnTo>
                      <a:pt x="13265" y="419665"/>
                    </a:lnTo>
                    <a:cubicBezTo>
                      <a:pt x="-4422" y="401978"/>
                      <a:pt x="-4422" y="373302"/>
                      <a:pt x="13265" y="355615"/>
                    </a:cubicBezTo>
                    <a:lnTo>
                      <a:pt x="355615" y="13265"/>
                    </a:lnTo>
                    <a:cubicBezTo>
                      <a:pt x="373302" y="-4422"/>
                      <a:pt x="401978" y="-4422"/>
                      <a:pt x="419665" y="13265"/>
                    </a:cubicBezTo>
                    <a:close/>
                  </a:path>
                </a:pathLst>
              </a:custGeom>
              <a:blipFill>
                <a:blip r:embed="rId3"/>
                <a:stretch>
                  <a:fillRect l="-25046" t="0" r="-25046" b="0"/>
                </a:stretch>
              </a:blipFill>
            </p:spPr>
          </p:sp>
        </p:grpSp>
      </p:grpSp>
      <p:sp>
        <p:nvSpPr>
          <p:cNvPr name="Freeform 14" id="14"/>
          <p:cNvSpPr/>
          <p:nvPr/>
        </p:nvSpPr>
        <p:spPr>
          <a:xfrm flipH="false" flipV="false" rot="-8100000">
            <a:off x="12573652" y="7301712"/>
            <a:ext cx="771811" cy="4301341"/>
          </a:xfrm>
          <a:custGeom>
            <a:avLst/>
            <a:gdLst/>
            <a:ahLst/>
            <a:cxnLst/>
            <a:rect r="r" b="b" t="t" l="l"/>
            <a:pathLst>
              <a:path h="4301341" w="771811">
                <a:moveTo>
                  <a:pt x="0" y="0"/>
                </a:moveTo>
                <a:lnTo>
                  <a:pt x="771811" y="0"/>
                </a:lnTo>
                <a:lnTo>
                  <a:pt x="771811" y="4301341"/>
                </a:lnTo>
                <a:lnTo>
                  <a:pt x="0" y="43013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05286" t="0" r="-14595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2518158">
            <a:off x="14145413" y="3669099"/>
            <a:ext cx="4184293" cy="10172185"/>
            <a:chOff x="0" y="0"/>
            <a:chExt cx="1622238" cy="3943726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622238" cy="3943726"/>
            </a:xfrm>
            <a:custGeom>
              <a:avLst/>
              <a:gdLst/>
              <a:ahLst/>
              <a:cxnLst/>
              <a:rect r="r" b="b" t="t" l="l"/>
              <a:pathLst>
                <a:path h="3943726" w="1622238">
                  <a:moveTo>
                    <a:pt x="203200" y="0"/>
                  </a:moveTo>
                  <a:lnTo>
                    <a:pt x="1622238" y="0"/>
                  </a:lnTo>
                  <a:lnTo>
                    <a:pt x="1419038" y="3943726"/>
                  </a:lnTo>
                  <a:lnTo>
                    <a:pt x="0" y="3943726"/>
                  </a:lnTo>
                  <a:lnTo>
                    <a:pt x="203200" y="0"/>
                  </a:lnTo>
                  <a:close/>
                </a:path>
              </a:pathLst>
            </a:custGeom>
            <a:gradFill rotWithShape="true">
              <a:gsLst>
                <a:gs pos="0">
                  <a:srgbClr val="5DE0E6">
                    <a:alpha val="100000"/>
                  </a:srgbClr>
                </a:gs>
                <a:gs pos="100000">
                  <a:srgbClr val="004AAD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7" id="17"/>
            <p:cNvSpPr txBox="true"/>
            <p:nvPr/>
          </p:nvSpPr>
          <p:spPr>
            <a:xfrm>
              <a:off x="101600" y="-38100"/>
              <a:ext cx="1419038" cy="39818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-2700000">
            <a:off x="14078518" y="8154965"/>
            <a:ext cx="5477894" cy="1200452"/>
          </a:xfrm>
          <a:custGeom>
            <a:avLst/>
            <a:gdLst/>
            <a:ahLst/>
            <a:cxnLst/>
            <a:rect r="r" b="b" t="t" l="l"/>
            <a:pathLst>
              <a:path h="1200452" w="5477894">
                <a:moveTo>
                  <a:pt x="0" y="0"/>
                </a:moveTo>
                <a:lnTo>
                  <a:pt x="5477894" y="0"/>
                </a:lnTo>
                <a:lnTo>
                  <a:pt x="5477894" y="1200453"/>
                </a:lnTo>
                <a:lnTo>
                  <a:pt x="0" y="1200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7000"/>
            </a:blip>
            <a:stretch>
              <a:fillRect l="-22095" t="0" r="-3456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2518158">
            <a:off x="16423857" y="5465352"/>
            <a:ext cx="3280102" cy="7974061"/>
            <a:chOff x="0" y="0"/>
            <a:chExt cx="1622238" cy="3943726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622238" cy="3943726"/>
            </a:xfrm>
            <a:custGeom>
              <a:avLst/>
              <a:gdLst/>
              <a:ahLst/>
              <a:cxnLst/>
              <a:rect r="r" b="b" t="t" l="l"/>
              <a:pathLst>
                <a:path h="3943726" w="1622238">
                  <a:moveTo>
                    <a:pt x="203200" y="0"/>
                  </a:moveTo>
                  <a:lnTo>
                    <a:pt x="1622238" y="0"/>
                  </a:lnTo>
                  <a:lnTo>
                    <a:pt x="1419038" y="3943726"/>
                  </a:lnTo>
                  <a:lnTo>
                    <a:pt x="0" y="3943726"/>
                  </a:lnTo>
                  <a:lnTo>
                    <a:pt x="203200" y="0"/>
                  </a:ln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100000"/>
                  </a:srgbClr>
                </a:gs>
                <a:gs pos="100000">
                  <a:srgbClr val="3533CD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21" id="21"/>
            <p:cNvSpPr txBox="true"/>
            <p:nvPr/>
          </p:nvSpPr>
          <p:spPr>
            <a:xfrm>
              <a:off x="101600" y="-38100"/>
              <a:ext cx="1419038" cy="39818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22" id="22"/>
          <p:cNvSpPr/>
          <p:nvPr/>
        </p:nvSpPr>
        <p:spPr>
          <a:xfrm flipH="false" flipV="false" rot="0">
            <a:off x="1652204" y="8359939"/>
            <a:ext cx="3232941" cy="564295"/>
          </a:xfrm>
          <a:custGeom>
            <a:avLst/>
            <a:gdLst/>
            <a:ahLst/>
            <a:cxnLst/>
            <a:rect r="r" b="b" t="t" l="l"/>
            <a:pathLst>
              <a:path h="564295" w="3232941">
                <a:moveTo>
                  <a:pt x="0" y="0"/>
                </a:moveTo>
                <a:lnTo>
                  <a:pt x="3232941" y="0"/>
                </a:lnTo>
                <a:lnTo>
                  <a:pt x="3232941" y="564295"/>
                </a:lnTo>
                <a:lnTo>
                  <a:pt x="0" y="5642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3000"/>
            </a:blip>
            <a:stretch>
              <a:fillRect l="0" t="0" r="0" b="0"/>
            </a:stretch>
          </a:blipFill>
        </p:spPr>
      </p:sp>
      <p:sp>
        <p:nvSpPr>
          <p:cNvPr name="TextBox 23" id="23"/>
          <p:cNvSpPr txBox="true"/>
          <p:nvPr/>
        </p:nvSpPr>
        <p:spPr>
          <a:xfrm rot="0">
            <a:off x="1028700" y="3189416"/>
            <a:ext cx="10137227" cy="6594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059"/>
              </a:lnSpc>
            </a:pPr>
            <a:r>
              <a:rPr lang="en-US" sz="2899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Salahuddin Associates is a premier professional services firm in Bangladesh, delivering integrated solutions in Taxation, VAT, Corporate Affairs, and Accounting Outsourcing.</a:t>
            </a:r>
          </a:p>
          <a:p>
            <a:pPr algn="just">
              <a:lnSpc>
                <a:spcPts val="4059"/>
              </a:lnSpc>
            </a:pPr>
          </a:p>
          <a:p>
            <a:pPr algn="just">
              <a:lnSpc>
                <a:spcPts val="4059"/>
              </a:lnSpc>
            </a:pPr>
            <a:r>
              <a:rPr lang="en-US" sz="2899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Since its esta</a:t>
            </a:r>
            <a:r>
              <a:rPr lang="en-US" sz="2899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blishment in 2013, the firm has built a strong reputation for providing high-quality, reliable, and cost-effective services to a diverse client base, including local enterprises, multinational corporations, startups, and foreign investors.</a:t>
            </a:r>
          </a:p>
          <a:p>
            <a:pPr algn="just">
              <a:lnSpc>
                <a:spcPts val="4059"/>
              </a:lnSpc>
            </a:pPr>
          </a:p>
          <a:p>
            <a:pPr algn="just">
              <a:lnSpc>
                <a:spcPts val="4059"/>
              </a:lnSpc>
            </a:pPr>
            <a:r>
              <a:rPr lang="en-US" sz="2899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We combine Big Four–level expertise with deep local regulatory knowledge, enabling our clients to operate efficiently, remain compliant, and achieve sustainable growth.</a:t>
            </a:r>
          </a:p>
          <a:p>
            <a:pPr algn="l">
              <a:lnSpc>
                <a:spcPts val="2939"/>
              </a:lnSpc>
            </a:pPr>
          </a:p>
        </p:txBody>
      </p:sp>
      <p:grpSp>
        <p:nvGrpSpPr>
          <p:cNvPr name="Group 24" id="24"/>
          <p:cNvGrpSpPr/>
          <p:nvPr/>
        </p:nvGrpSpPr>
        <p:grpSpPr>
          <a:xfrm rot="0">
            <a:off x="1028700" y="1028700"/>
            <a:ext cx="4283546" cy="748759"/>
            <a:chOff x="0" y="0"/>
            <a:chExt cx="5711394" cy="998346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1589357" cy="998346"/>
            </a:xfrm>
            <a:custGeom>
              <a:avLst/>
              <a:gdLst/>
              <a:ahLst/>
              <a:cxnLst/>
              <a:rect r="r" b="b" t="t" l="l"/>
              <a:pathLst>
                <a:path h="998346" w="1589357">
                  <a:moveTo>
                    <a:pt x="0" y="0"/>
                  </a:moveTo>
                  <a:lnTo>
                    <a:pt x="1589357" y="0"/>
                  </a:lnTo>
                  <a:lnTo>
                    <a:pt x="1589357" y="998346"/>
                  </a:lnTo>
                  <a:lnTo>
                    <a:pt x="0" y="9983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  <p:sp>
          <p:nvSpPr>
            <p:cNvPr name="TextBox 26" id="26"/>
            <p:cNvSpPr txBox="true"/>
            <p:nvPr/>
          </p:nvSpPr>
          <p:spPr>
            <a:xfrm rot="0">
              <a:off x="1821561" y="292570"/>
              <a:ext cx="3889834" cy="37510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343"/>
                </a:lnSpc>
              </a:pPr>
              <a:r>
                <a:rPr lang="en-US" b="true" sz="1674">
                  <a:gradFill>
                    <a:gsLst>
                      <a:gs pos="0">
                        <a:srgbClr val="000000">
                          <a:alpha val="100000"/>
                        </a:srgbClr>
                      </a:gs>
                      <a:gs pos="100000">
                        <a:srgbClr val="3533CD">
                          <a:alpha val="100000"/>
                        </a:srgbClr>
                      </a:gs>
                    </a:gsLst>
                    <a:lin ang="0"/>
                  </a:gradFill>
                  <a:latin typeface="Garet Bold"/>
                  <a:ea typeface="Garet Bold"/>
                  <a:cs typeface="Garet Bold"/>
                  <a:sym typeface="Garet Bold"/>
                </a:rPr>
                <a:t>SALAHUDDIN ASSOCIATES</a:t>
              </a:r>
            </a:p>
          </p:txBody>
        </p:sp>
      </p:grpSp>
      <p:grpSp>
        <p:nvGrpSpPr>
          <p:cNvPr name="Group 27" id="27"/>
          <p:cNvGrpSpPr/>
          <p:nvPr/>
        </p:nvGrpSpPr>
        <p:grpSpPr>
          <a:xfrm rot="7918158">
            <a:off x="-264006" y="8382289"/>
            <a:ext cx="1711172" cy="4159929"/>
            <a:chOff x="0" y="0"/>
            <a:chExt cx="1622238" cy="3943726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1622238" cy="3943726"/>
            </a:xfrm>
            <a:custGeom>
              <a:avLst/>
              <a:gdLst/>
              <a:ahLst/>
              <a:cxnLst/>
              <a:rect r="r" b="b" t="t" l="l"/>
              <a:pathLst>
                <a:path h="3943726" w="1622238">
                  <a:moveTo>
                    <a:pt x="203200" y="0"/>
                  </a:moveTo>
                  <a:lnTo>
                    <a:pt x="1622238" y="0"/>
                  </a:lnTo>
                  <a:lnTo>
                    <a:pt x="1419038" y="3943726"/>
                  </a:lnTo>
                  <a:lnTo>
                    <a:pt x="0" y="3943726"/>
                  </a:lnTo>
                  <a:lnTo>
                    <a:pt x="203200" y="0"/>
                  </a:ln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100000"/>
                  </a:srgbClr>
                </a:gs>
                <a:gs pos="100000">
                  <a:srgbClr val="3533CD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29" id="29"/>
            <p:cNvSpPr txBox="true"/>
            <p:nvPr/>
          </p:nvSpPr>
          <p:spPr>
            <a:xfrm>
              <a:off x="101600" y="-38100"/>
              <a:ext cx="1419038" cy="3981826"/>
            </a:xfrm>
            <a:prstGeom prst="rect">
              <a:avLst/>
            </a:prstGeom>
          </p:spPr>
          <p:txBody>
            <a:bodyPr anchor="ctr" rtlCol="false" tIns="26501" lIns="26501" bIns="26501" rIns="26501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30" id="30"/>
          <p:cNvGrpSpPr/>
          <p:nvPr/>
        </p:nvGrpSpPr>
        <p:grpSpPr>
          <a:xfrm rot="7918158">
            <a:off x="-623599" y="7591278"/>
            <a:ext cx="2182873" cy="5306652"/>
            <a:chOff x="0" y="0"/>
            <a:chExt cx="1622238" cy="3943726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1622238" cy="3943726"/>
            </a:xfrm>
            <a:custGeom>
              <a:avLst/>
              <a:gdLst/>
              <a:ahLst/>
              <a:cxnLst/>
              <a:rect r="r" b="b" t="t" l="l"/>
              <a:pathLst>
                <a:path h="3943726" w="1622238">
                  <a:moveTo>
                    <a:pt x="203200" y="0"/>
                  </a:moveTo>
                  <a:lnTo>
                    <a:pt x="1622238" y="0"/>
                  </a:lnTo>
                  <a:lnTo>
                    <a:pt x="1419038" y="3943726"/>
                  </a:lnTo>
                  <a:lnTo>
                    <a:pt x="0" y="3943726"/>
                  </a:lnTo>
                  <a:lnTo>
                    <a:pt x="203200" y="0"/>
                  </a:ln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100000"/>
                  </a:srgbClr>
                </a:gs>
                <a:gs pos="100000">
                  <a:srgbClr val="3533CD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32" id="32"/>
            <p:cNvSpPr txBox="true"/>
            <p:nvPr/>
          </p:nvSpPr>
          <p:spPr>
            <a:xfrm>
              <a:off x="101600" y="-38100"/>
              <a:ext cx="1419038" cy="3981826"/>
            </a:xfrm>
            <a:prstGeom prst="rect">
              <a:avLst/>
            </a:prstGeom>
          </p:spPr>
          <p:txBody>
            <a:bodyPr anchor="ctr" rtlCol="false" tIns="26501" lIns="26501" bIns="26501" rIns="26501"/>
            <a:lstStyle/>
            <a:p>
              <a:pPr algn="ctr">
                <a:lnSpc>
                  <a:spcPts val="3359"/>
                </a:lnSpc>
              </a:pPr>
            </a:p>
          </p:txBody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B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480351" y="3088802"/>
            <a:ext cx="9509412" cy="10572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175"/>
              </a:lnSpc>
            </a:pPr>
            <a:r>
              <a:rPr lang="en-US" b="true" sz="7500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3533CD">
                        <a:alpha val="100000"/>
                      </a:srgbClr>
                    </a:gs>
                  </a:gsLst>
                  <a:lin ang="0"/>
                </a:gradFill>
                <a:latin typeface="Garet Bold"/>
                <a:ea typeface="Garet Bold"/>
                <a:cs typeface="Garet Bold"/>
                <a:sym typeface="Garet Bold"/>
              </a:rPr>
              <a:t>OUR VISION</a:t>
            </a:r>
          </a:p>
        </p:txBody>
      </p:sp>
      <p:grpSp>
        <p:nvGrpSpPr>
          <p:cNvPr name="Group 3" id="3"/>
          <p:cNvGrpSpPr/>
          <p:nvPr/>
        </p:nvGrpSpPr>
        <p:grpSpPr>
          <a:xfrm rot="2518158">
            <a:off x="12911154" y="462200"/>
            <a:ext cx="6159434" cy="14973834"/>
            <a:chOff x="0" y="0"/>
            <a:chExt cx="1622238" cy="394372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622238" cy="3943726"/>
            </a:xfrm>
            <a:custGeom>
              <a:avLst/>
              <a:gdLst/>
              <a:ahLst/>
              <a:cxnLst/>
              <a:rect r="r" b="b" t="t" l="l"/>
              <a:pathLst>
                <a:path h="3943726" w="1622238">
                  <a:moveTo>
                    <a:pt x="203200" y="0"/>
                  </a:moveTo>
                  <a:lnTo>
                    <a:pt x="1622238" y="0"/>
                  </a:lnTo>
                  <a:lnTo>
                    <a:pt x="1419038" y="3943726"/>
                  </a:lnTo>
                  <a:lnTo>
                    <a:pt x="0" y="3943726"/>
                  </a:lnTo>
                  <a:lnTo>
                    <a:pt x="203200" y="0"/>
                  </a:lnTo>
                  <a:close/>
                </a:path>
              </a:pathLst>
            </a:custGeom>
            <a:gradFill rotWithShape="true">
              <a:gsLst>
                <a:gs pos="0">
                  <a:srgbClr val="5DE0E6">
                    <a:alpha val="100000"/>
                  </a:srgbClr>
                </a:gs>
                <a:gs pos="100000">
                  <a:srgbClr val="004AAD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5" id="5"/>
            <p:cNvSpPr txBox="true"/>
            <p:nvPr/>
          </p:nvSpPr>
          <p:spPr>
            <a:xfrm>
              <a:off x="101600" y="-38100"/>
              <a:ext cx="1419038" cy="39818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0063896" y="-2829619"/>
            <a:ext cx="11130416" cy="10628974"/>
            <a:chOff x="0" y="0"/>
            <a:chExt cx="14840555" cy="14171966"/>
          </a:xfrm>
        </p:grpSpPr>
        <p:sp>
          <p:nvSpPr>
            <p:cNvPr name="Freeform 7" id="7"/>
            <p:cNvSpPr/>
            <p:nvPr/>
          </p:nvSpPr>
          <p:spPr>
            <a:xfrm flipH="false" flipV="false" rot="-8100000">
              <a:off x="-275228" y="8847652"/>
              <a:ext cx="7039768" cy="1371187"/>
            </a:xfrm>
            <a:custGeom>
              <a:avLst/>
              <a:gdLst/>
              <a:ahLst/>
              <a:cxnLst/>
              <a:rect r="r" b="b" t="t" l="l"/>
              <a:pathLst>
                <a:path h="1371187" w="7039768">
                  <a:moveTo>
                    <a:pt x="0" y="0"/>
                  </a:moveTo>
                  <a:lnTo>
                    <a:pt x="7039768" y="0"/>
                  </a:lnTo>
                  <a:lnTo>
                    <a:pt x="7039768" y="1371187"/>
                  </a:lnTo>
                  <a:lnTo>
                    <a:pt x="0" y="13711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7000"/>
              </a:blip>
              <a:stretch>
                <a:fillRect l="-21357" t="-4375" r="0" b="-4375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-2700000">
              <a:off x="-776244" y="3659472"/>
              <a:ext cx="8610864" cy="1371187"/>
            </a:xfrm>
            <a:custGeom>
              <a:avLst/>
              <a:gdLst/>
              <a:ahLst/>
              <a:cxnLst/>
              <a:rect r="r" b="b" t="t" l="l"/>
              <a:pathLst>
                <a:path h="1371187" w="8610864">
                  <a:moveTo>
                    <a:pt x="0" y="0"/>
                  </a:moveTo>
                  <a:lnTo>
                    <a:pt x="8610864" y="0"/>
                  </a:lnTo>
                  <a:lnTo>
                    <a:pt x="8610864" y="1371188"/>
                  </a:lnTo>
                  <a:lnTo>
                    <a:pt x="0" y="13711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7000"/>
              </a:blip>
              <a:stretch>
                <a:fillRect l="0" t="-7391" r="-4716" b="-7391"/>
              </a:stretch>
            </a:blipFill>
          </p:spPr>
        </p:sp>
        <p:grpSp>
          <p:nvGrpSpPr>
            <p:cNvPr name="Group 9" id="9"/>
            <p:cNvGrpSpPr/>
            <p:nvPr/>
          </p:nvGrpSpPr>
          <p:grpSpPr>
            <a:xfrm rot="0">
              <a:off x="668589" y="0"/>
              <a:ext cx="14171966" cy="14171966"/>
              <a:chOff x="0" y="0"/>
              <a:chExt cx="812800" cy="812800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16895" y="16895"/>
                <a:ext cx="779009" cy="779009"/>
              </a:xfrm>
              <a:custGeom>
                <a:avLst/>
                <a:gdLst/>
                <a:ahLst/>
                <a:cxnLst/>
                <a:rect r="r" b="b" t="t" l="l"/>
                <a:pathLst>
                  <a:path h="779009" w="779009">
                    <a:moveTo>
                      <a:pt x="418347" y="11947"/>
                    </a:moveTo>
                    <a:lnTo>
                      <a:pt x="767063" y="360663"/>
                    </a:lnTo>
                    <a:cubicBezTo>
                      <a:pt x="774712" y="368312"/>
                      <a:pt x="779010" y="378687"/>
                      <a:pt x="779010" y="389505"/>
                    </a:cubicBezTo>
                    <a:cubicBezTo>
                      <a:pt x="779010" y="400323"/>
                      <a:pt x="774712" y="410698"/>
                      <a:pt x="767063" y="418347"/>
                    </a:cubicBezTo>
                    <a:lnTo>
                      <a:pt x="418347" y="767063"/>
                    </a:lnTo>
                    <a:cubicBezTo>
                      <a:pt x="410698" y="774712"/>
                      <a:pt x="400323" y="779010"/>
                      <a:pt x="389505" y="779010"/>
                    </a:cubicBezTo>
                    <a:cubicBezTo>
                      <a:pt x="378687" y="779010"/>
                      <a:pt x="368312" y="774712"/>
                      <a:pt x="360663" y="767063"/>
                    </a:cubicBezTo>
                    <a:lnTo>
                      <a:pt x="11947" y="418347"/>
                    </a:lnTo>
                    <a:cubicBezTo>
                      <a:pt x="4298" y="410698"/>
                      <a:pt x="0" y="400323"/>
                      <a:pt x="0" y="389505"/>
                    </a:cubicBezTo>
                    <a:cubicBezTo>
                      <a:pt x="0" y="378687"/>
                      <a:pt x="4298" y="368312"/>
                      <a:pt x="11947" y="360663"/>
                    </a:cubicBezTo>
                    <a:lnTo>
                      <a:pt x="360663" y="11947"/>
                    </a:lnTo>
                    <a:cubicBezTo>
                      <a:pt x="368312" y="4298"/>
                      <a:pt x="378687" y="0"/>
                      <a:pt x="389505" y="0"/>
                    </a:cubicBezTo>
                    <a:cubicBezTo>
                      <a:pt x="400323" y="0"/>
                      <a:pt x="410698" y="4298"/>
                      <a:pt x="418347" y="11947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139700" y="101600"/>
                <a:ext cx="533400" cy="571500"/>
              </a:xfrm>
              <a:prstGeom prst="rect">
                <a:avLst/>
              </a:prstGeom>
            </p:spPr>
            <p:txBody>
              <a:bodyPr anchor="ctr" rtlCol="false" tIns="43519" lIns="43519" bIns="43519" rIns="43519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2" id="12"/>
            <p:cNvGrpSpPr/>
            <p:nvPr/>
          </p:nvGrpSpPr>
          <p:grpSpPr>
            <a:xfrm rot="0">
              <a:off x="1372787" y="704198"/>
              <a:ext cx="12763571" cy="12763571"/>
              <a:chOff x="0" y="0"/>
              <a:chExt cx="812800" cy="812800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18760" y="18760"/>
                <a:ext cx="775280" cy="775280"/>
              </a:xfrm>
              <a:custGeom>
                <a:avLst/>
                <a:gdLst/>
                <a:ahLst/>
                <a:cxnLst/>
                <a:rect r="r" b="b" t="t" l="l"/>
                <a:pathLst>
                  <a:path h="775280" w="775280">
                    <a:moveTo>
                      <a:pt x="419665" y="13265"/>
                    </a:moveTo>
                    <a:lnTo>
                      <a:pt x="762015" y="355615"/>
                    </a:lnTo>
                    <a:cubicBezTo>
                      <a:pt x="779702" y="373302"/>
                      <a:pt x="779702" y="401978"/>
                      <a:pt x="762015" y="419665"/>
                    </a:cubicBezTo>
                    <a:lnTo>
                      <a:pt x="419665" y="762015"/>
                    </a:lnTo>
                    <a:cubicBezTo>
                      <a:pt x="401978" y="779702"/>
                      <a:pt x="373302" y="779702"/>
                      <a:pt x="355615" y="762015"/>
                    </a:cubicBezTo>
                    <a:lnTo>
                      <a:pt x="13265" y="419665"/>
                    </a:lnTo>
                    <a:cubicBezTo>
                      <a:pt x="-4422" y="401978"/>
                      <a:pt x="-4422" y="373302"/>
                      <a:pt x="13265" y="355615"/>
                    </a:cubicBezTo>
                    <a:lnTo>
                      <a:pt x="355615" y="13265"/>
                    </a:lnTo>
                    <a:cubicBezTo>
                      <a:pt x="373302" y="-4422"/>
                      <a:pt x="401978" y="-4422"/>
                      <a:pt x="419665" y="13265"/>
                    </a:cubicBezTo>
                    <a:close/>
                  </a:path>
                </a:pathLst>
              </a:custGeom>
              <a:blipFill>
                <a:blip r:embed="rId3"/>
                <a:stretch>
                  <a:fillRect l="-25046" t="0" r="-25046" b="0"/>
                </a:stretch>
              </a:blipFill>
            </p:spPr>
          </p:sp>
        </p:grpSp>
      </p:grpSp>
      <p:sp>
        <p:nvSpPr>
          <p:cNvPr name="Freeform 14" id="14"/>
          <p:cNvSpPr/>
          <p:nvPr/>
        </p:nvSpPr>
        <p:spPr>
          <a:xfrm flipH="false" flipV="false" rot="-8100000">
            <a:off x="12573652" y="7301712"/>
            <a:ext cx="771811" cy="4301341"/>
          </a:xfrm>
          <a:custGeom>
            <a:avLst/>
            <a:gdLst/>
            <a:ahLst/>
            <a:cxnLst/>
            <a:rect r="r" b="b" t="t" l="l"/>
            <a:pathLst>
              <a:path h="4301341" w="771811">
                <a:moveTo>
                  <a:pt x="0" y="0"/>
                </a:moveTo>
                <a:lnTo>
                  <a:pt x="771811" y="0"/>
                </a:lnTo>
                <a:lnTo>
                  <a:pt x="771811" y="4301341"/>
                </a:lnTo>
                <a:lnTo>
                  <a:pt x="0" y="43013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05286" t="0" r="-14595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2518158">
            <a:off x="14145413" y="3669099"/>
            <a:ext cx="4184293" cy="10172185"/>
            <a:chOff x="0" y="0"/>
            <a:chExt cx="1622238" cy="3943726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622238" cy="3943726"/>
            </a:xfrm>
            <a:custGeom>
              <a:avLst/>
              <a:gdLst/>
              <a:ahLst/>
              <a:cxnLst/>
              <a:rect r="r" b="b" t="t" l="l"/>
              <a:pathLst>
                <a:path h="3943726" w="1622238">
                  <a:moveTo>
                    <a:pt x="203200" y="0"/>
                  </a:moveTo>
                  <a:lnTo>
                    <a:pt x="1622238" y="0"/>
                  </a:lnTo>
                  <a:lnTo>
                    <a:pt x="1419038" y="3943726"/>
                  </a:lnTo>
                  <a:lnTo>
                    <a:pt x="0" y="3943726"/>
                  </a:lnTo>
                  <a:lnTo>
                    <a:pt x="203200" y="0"/>
                  </a:lnTo>
                  <a:close/>
                </a:path>
              </a:pathLst>
            </a:custGeom>
            <a:gradFill rotWithShape="true">
              <a:gsLst>
                <a:gs pos="0">
                  <a:srgbClr val="5DE0E6">
                    <a:alpha val="100000"/>
                  </a:srgbClr>
                </a:gs>
                <a:gs pos="100000">
                  <a:srgbClr val="004AAD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7" id="17"/>
            <p:cNvSpPr txBox="true"/>
            <p:nvPr/>
          </p:nvSpPr>
          <p:spPr>
            <a:xfrm>
              <a:off x="101600" y="-38100"/>
              <a:ext cx="1419038" cy="39818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-2700000">
            <a:off x="14078518" y="8154965"/>
            <a:ext cx="5477894" cy="1200452"/>
          </a:xfrm>
          <a:custGeom>
            <a:avLst/>
            <a:gdLst/>
            <a:ahLst/>
            <a:cxnLst/>
            <a:rect r="r" b="b" t="t" l="l"/>
            <a:pathLst>
              <a:path h="1200452" w="5477894">
                <a:moveTo>
                  <a:pt x="0" y="0"/>
                </a:moveTo>
                <a:lnTo>
                  <a:pt x="5477894" y="0"/>
                </a:lnTo>
                <a:lnTo>
                  <a:pt x="5477894" y="1200453"/>
                </a:lnTo>
                <a:lnTo>
                  <a:pt x="0" y="1200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7000"/>
            </a:blip>
            <a:stretch>
              <a:fillRect l="-22095" t="0" r="-3456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2518158">
            <a:off x="16423857" y="5465352"/>
            <a:ext cx="3280102" cy="7974061"/>
            <a:chOff x="0" y="0"/>
            <a:chExt cx="1622238" cy="3943726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622238" cy="3943726"/>
            </a:xfrm>
            <a:custGeom>
              <a:avLst/>
              <a:gdLst/>
              <a:ahLst/>
              <a:cxnLst/>
              <a:rect r="r" b="b" t="t" l="l"/>
              <a:pathLst>
                <a:path h="3943726" w="1622238">
                  <a:moveTo>
                    <a:pt x="203200" y="0"/>
                  </a:moveTo>
                  <a:lnTo>
                    <a:pt x="1622238" y="0"/>
                  </a:lnTo>
                  <a:lnTo>
                    <a:pt x="1419038" y="3943726"/>
                  </a:lnTo>
                  <a:lnTo>
                    <a:pt x="0" y="3943726"/>
                  </a:lnTo>
                  <a:lnTo>
                    <a:pt x="203200" y="0"/>
                  </a:ln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100000"/>
                  </a:srgbClr>
                </a:gs>
                <a:gs pos="100000">
                  <a:srgbClr val="3533CD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21" id="21"/>
            <p:cNvSpPr txBox="true"/>
            <p:nvPr/>
          </p:nvSpPr>
          <p:spPr>
            <a:xfrm>
              <a:off x="101600" y="-38100"/>
              <a:ext cx="1419038" cy="39818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22" id="22"/>
          <p:cNvSpPr/>
          <p:nvPr/>
        </p:nvSpPr>
        <p:spPr>
          <a:xfrm flipH="false" flipV="false" rot="0">
            <a:off x="1652204" y="8359939"/>
            <a:ext cx="3232941" cy="564295"/>
          </a:xfrm>
          <a:custGeom>
            <a:avLst/>
            <a:gdLst/>
            <a:ahLst/>
            <a:cxnLst/>
            <a:rect r="r" b="b" t="t" l="l"/>
            <a:pathLst>
              <a:path h="564295" w="3232941">
                <a:moveTo>
                  <a:pt x="0" y="0"/>
                </a:moveTo>
                <a:lnTo>
                  <a:pt x="3232941" y="0"/>
                </a:lnTo>
                <a:lnTo>
                  <a:pt x="3232941" y="564295"/>
                </a:lnTo>
                <a:lnTo>
                  <a:pt x="0" y="5642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3000"/>
            </a:blip>
            <a:stretch>
              <a:fillRect l="0" t="0" r="0" b="0"/>
            </a:stretch>
          </a:blipFill>
        </p:spPr>
      </p:sp>
      <p:sp>
        <p:nvSpPr>
          <p:cNvPr name="TextBox 23" id="23"/>
          <p:cNvSpPr txBox="true"/>
          <p:nvPr/>
        </p:nvSpPr>
        <p:spPr>
          <a:xfrm rot="0">
            <a:off x="1480351" y="4458158"/>
            <a:ext cx="8964063" cy="28524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To be recognized as a leading professional services firm in Bangladesh, known for exc</a:t>
            </a:r>
            <a:r>
              <a:rPr lang="en-US" sz="320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ellence, integrity, and delivering world-class advisory and compliance solutions.</a:t>
            </a:r>
          </a:p>
          <a:p>
            <a:pPr algn="just">
              <a:lnSpc>
                <a:spcPts val="4480"/>
              </a:lnSpc>
            </a:pPr>
          </a:p>
        </p:txBody>
      </p:sp>
      <p:grpSp>
        <p:nvGrpSpPr>
          <p:cNvPr name="Group 24" id="24"/>
          <p:cNvGrpSpPr/>
          <p:nvPr/>
        </p:nvGrpSpPr>
        <p:grpSpPr>
          <a:xfrm rot="0">
            <a:off x="1028700" y="1028700"/>
            <a:ext cx="4283546" cy="748759"/>
            <a:chOff x="0" y="0"/>
            <a:chExt cx="5711394" cy="998346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1589357" cy="998346"/>
            </a:xfrm>
            <a:custGeom>
              <a:avLst/>
              <a:gdLst/>
              <a:ahLst/>
              <a:cxnLst/>
              <a:rect r="r" b="b" t="t" l="l"/>
              <a:pathLst>
                <a:path h="998346" w="1589357">
                  <a:moveTo>
                    <a:pt x="0" y="0"/>
                  </a:moveTo>
                  <a:lnTo>
                    <a:pt x="1589357" y="0"/>
                  </a:lnTo>
                  <a:lnTo>
                    <a:pt x="1589357" y="998346"/>
                  </a:lnTo>
                  <a:lnTo>
                    <a:pt x="0" y="9983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  <p:sp>
          <p:nvSpPr>
            <p:cNvPr name="TextBox 26" id="26"/>
            <p:cNvSpPr txBox="true"/>
            <p:nvPr/>
          </p:nvSpPr>
          <p:spPr>
            <a:xfrm rot="0">
              <a:off x="1821561" y="292570"/>
              <a:ext cx="3889834" cy="37510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343"/>
                </a:lnSpc>
              </a:pPr>
              <a:r>
                <a:rPr lang="en-US" b="true" sz="1674">
                  <a:gradFill>
                    <a:gsLst>
                      <a:gs pos="0">
                        <a:srgbClr val="000000">
                          <a:alpha val="100000"/>
                        </a:srgbClr>
                      </a:gs>
                      <a:gs pos="100000">
                        <a:srgbClr val="3533CD">
                          <a:alpha val="100000"/>
                        </a:srgbClr>
                      </a:gs>
                    </a:gsLst>
                    <a:lin ang="0"/>
                  </a:gradFill>
                  <a:latin typeface="Garet Bold"/>
                  <a:ea typeface="Garet Bold"/>
                  <a:cs typeface="Garet Bold"/>
                  <a:sym typeface="Garet Bold"/>
                </a:rPr>
                <a:t>SALAHUDDIN ASSOCIATES</a:t>
              </a:r>
            </a:p>
          </p:txBody>
        </p:sp>
      </p:grpSp>
      <p:grpSp>
        <p:nvGrpSpPr>
          <p:cNvPr name="Group 27" id="27"/>
          <p:cNvGrpSpPr/>
          <p:nvPr/>
        </p:nvGrpSpPr>
        <p:grpSpPr>
          <a:xfrm rot="7918158">
            <a:off x="-264006" y="8382289"/>
            <a:ext cx="1711172" cy="4159929"/>
            <a:chOff x="0" y="0"/>
            <a:chExt cx="1622238" cy="3943726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1622238" cy="3943726"/>
            </a:xfrm>
            <a:custGeom>
              <a:avLst/>
              <a:gdLst/>
              <a:ahLst/>
              <a:cxnLst/>
              <a:rect r="r" b="b" t="t" l="l"/>
              <a:pathLst>
                <a:path h="3943726" w="1622238">
                  <a:moveTo>
                    <a:pt x="203200" y="0"/>
                  </a:moveTo>
                  <a:lnTo>
                    <a:pt x="1622238" y="0"/>
                  </a:lnTo>
                  <a:lnTo>
                    <a:pt x="1419038" y="3943726"/>
                  </a:lnTo>
                  <a:lnTo>
                    <a:pt x="0" y="3943726"/>
                  </a:lnTo>
                  <a:lnTo>
                    <a:pt x="203200" y="0"/>
                  </a:ln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100000"/>
                  </a:srgbClr>
                </a:gs>
                <a:gs pos="100000">
                  <a:srgbClr val="3533CD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29" id="29"/>
            <p:cNvSpPr txBox="true"/>
            <p:nvPr/>
          </p:nvSpPr>
          <p:spPr>
            <a:xfrm>
              <a:off x="101600" y="-38100"/>
              <a:ext cx="1419038" cy="3981826"/>
            </a:xfrm>
            <a:prstGeom prst="rect">
              <a:avLst/>
            </a:prstGeom>
          </p:spPr>
          <p:txBody>
            <a:bodyPr anchor="ctr" rtlCol="false" tIns="26501" lIns="26501" bIns="26501" rIns="26501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30" id="30"/>
          <p:cNvGrpSpPr/>
          <p:nvPr/>
        </p:nvGrpSpPr>
        <p:grpSpPr>
          <a:xfrm rot="7918158">
            <a:off x="-623599" y="7591278"/>
            <a:ext cx="2182873" cy="5306652"/>
            <a:chOff x="0" y="0"/>
            <a:chExt cx="1622238" cy="3943726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1622238" cy="3943726"/>
            </a:xfrm>
            <a:custGeom>
              <a:avLst/>
              <a:gdLst/>
              <a:ahLst/>
              <a:cxnLst/>
              <a:rect r="r" b="b" t="t" l="l"/>
              <a:pathLst>
                <a:path h="3943726" w="1622238">
                  <a:moveTo>
                    <a:pt x="203200" y="0"/>
                  </a:moveTo>
                  <a:lnTo>
                    <a:pt x="1622238" y="0"/>
                  </a:lnTo>
                  <a:lnTo>
                    <a:pt x="1419038" y="3943726"/>
                  </a:lnTo>
                  <a:lnTo>
                    <a:pt x="0" y="3943726"/>
                  </a:lnTo>
                  <a:lnTo>
                    <a:pt x="203200" y="0"/>
                  </a:ln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100000"/>
                  </a:srgbClr>
                </a:gs>
                <a:gs pos="100000">
                  <a:srgbClr val="3533CD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32" id="32"/>
            <p:cNvSpPr txBox="true"/>
            <p:nvPr/>
          </p:nvSpPr>
          <p:spPr>
            <a:xfrm>
              <a:off x="101600" y="-38100"/>
              <a:ext cx="1419038" cy="3981826"/>
            </a:xfrm>
            <a:prstGeom prst="rect">
              <a:avLst/>
            </a:prstGeom>
          </p:spPr>
          <p:txBody>
            <a:bodyPr anchor="ctr" rtlCol="false" tIns="26501" lIns="26501" bIns="26501" rIns="26501"/>
            <a:lstStyle/>
            <a:p>
              <a:pPr algn="ctr">
                <a:lnSpc>
                  <a:spcPts val="3359"/>
                </a:lnSpc>
              </a:pPr>
            </a:p>
          </p:txBody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B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2700000">
            <a:off x="9088169" y="6799457"/>
            <a:ext cx="9126703" cy="2389537"/>
          </a:xfrm>
          <a:custGeom>
            <a:avLst/>
            <a:gdLst/>
            <a:ahLst/>
            <a:cxnLst/>
            <a:rect r="r" b="b" t="t" l="l"/>
            <a:pathLst>
              <a:path h="2389537" w="9126703">
                <a:moveTo>
                  <a:pt x="0" y="0"/>
                </a:moveTo>
                <a:lnTo>
                  <a:pt x="9126704" y="0"/>
                </a:lnTo>
                <a:lnTo>
                  <a:pt x="9126704" y="2389536"/>
                </a:lnTo>
                <a:lnTo>
                  <a:pt x="0" y="23895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4000"/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8100000">
            <a:off x="12451650" y="-2663184"/>
            <a:ext cx="3456456" cy="11815284"/>
            <a:chOff x="0" y="0"/>
            <a:chExt cx="910342" cy="311184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10342" cy="3111844"/>
            </a:xfrm>
            <a:custGeom>
              <a:avLst/>
              <a:gdLst/>
              <a:ahLst/>
              <a:cxnLst/>
              <a:rect r="r" b="b" t="t" l="l"/>
              <a:pathLst>
                <a:path h="3111844" w="910342">
                  <a:moveTo>
                    <a:pt x="203200" y="0"/>
                  </a:moveTo>
                  <a:lnTo>
                    <a:pt x="910342" y="0"/>
                  </a:lnTo>
                  <a:lnTo>
                    <a:pt x="707142" y="3111844"/>
                  </a:lnTo>
                  <a:lnTo>
                    <a:pt x="0" y="3111844"/>
                  </a:lnTo>
                  <a:lnTo>
                    <a:pt x="203200" y="0"/>
                  </a:lnTo>
                  <a:close/>
                </a:path>
              </a:pathLst>
            </a:custGeom>
            <a:gradFill rotWithShape="true">
              <a:gsLst>
                <a:gs pos="0">
                  <a:srgbClr val="5DE0E6">
                    <a:alpha val="100000"/>
                  </a:srgbClr>
                </a:gs>
                <a:gs pos="100000">
                  <a:srgbClr val="004AAD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5" id="5"/>
            <p:cNvSpPr txBox="true"/>
            <p:nvPr/>
          </p:nvSpPr>
          <p:spPr>
            <a:xfrm>
              <a:off x="101600" y="-38100"/>
              <a:ext cx="707142" cy="314994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-2587936">
            <a:off x="14631524" y="-2632454"/>
            <a:ext cx="4184293" cy="10172185"/>
            <a:chOff x="0" y="0"/>
            <a:chExt cx="1622238" cy="394372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622238" cy="3943726"/>
            </a:xfrm>
            <a:custGeom>
              <a:avLst/>
              <a:gdLst/>
              <a:ahLst/>
              <a:cxnLst/>
              <a:rect r="r" b="b" t="t" l="l"/>
              <a:pathLst>
                <a:path h="3943726" w="1622238">
                  <a:moveTo>
                    <a:pt x="203200" y="0"/>
                  </a:moveTo>
                  <a:lnTo>
                    <a:pt x="1622238" y="0"/>
                  </a:lnTo>
                  <a:lnTo>
                    <a:pt x="1419038" y="3943726"/>
                  </a:lnTo>
                  <a:lnTo>
                    <a:pt x="0" y="3943726"/>
                  </a:lnTo>
                  <a:lnTo>
                    <a:pt x="203200" y="0"/>
                  </a:lnTo>
                  <a:close/>
                </a:path>
              </a:pathLst>
            </a:custGeom>
            <a:gradFill rotWithShape="true">
              <a:gsLst>
                <a:gs pos="0">
                  <a:srgbClr val="5DE0E6">
                    <a:alpha val="100000"/>
                  </a:srgbClr>
                </a:gs>
                <a:gs pos="100000">
                  <a:srgbClr val="004AAD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8" id="8"/>
            <p:cNvSpPr txBox="true"/>
            <p:nvPr/>
          </p:nvSpPr>
          <p:spPr>
            <a:xfrm>
              <a:off x="101600" y="-38100"/>
              <a:ext cx="1419038" cy="39818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-7806094">
            <a:off x="10356763" y="551921"/>
            <a:ext cx="5477894" cy="1200452"/>
          </a:xfrm>
          <a:custGeom>
            <a:avLst/>
            <a:gdLst/>
            <a:ahLst/>
            <a:cxnLst/>
            <a:rect r="r" b="b" t="t" l="l"/>
            <a:pathLst>
              <a:path h="1200452" w="5477894">
                <a:moveTo>
                  <a:pt x="0" y="0"/>
                </a:moveTo>
                <a:lnTo>
                  <a:pt x="5477893" y="0"/>
                </a:lnTo>
                <a:lnTo>
                  <a:pt x="5477893" y="1200452"/>
                </a:lnTo>
                <a:lnTo>
                  <a:pt x="0" y="120045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7000"/>
            </a:blip>
            <a:stretch>
              <a:fillRect l="-22095" t="0" r="-3456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10601736" y="224334"/>
            <a:ext cx="10351611" cy="10351611"/>
            <a:chOff x="0" y="0"/>
            <a:chExt cx="812800" cy="812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17348" y="17348"/>
              <a:ext cx="778104" cy="778104"/>
            </a:xfrm>
            <a:custGeom>
              <a:avLst/>
              <a:gdLst/>
              <a:ahLst/>
              <a:cxnLst/>
              <a:rect r="r" b="b" t="t" l="l"/>
              <a:pathLst>
                <a:path h="778104" w="778104">
                  <a:moveTo>
                    <a:pt x="418667" y="12267"/>
                  </a:moveTo>
                  <a:lnTo>
                    <a:pt x="765837" y="359437"/>
                  </a:lnTo>
                  <a:cubicBezTo>
                    <a:pt x="773691" y="367291"/>
                    <a:pt x="778104" y="377944"/>
                    <a:pt x="778104" y="389052"/>
                  </a:cubicBezTo>
                  <a:cubicBezTo>
                    <a:pt x="778104" y="400160"/>
                    <a:pt x="773691" y="410813"/>
                    <a:pt x="765837" y="418667"/>
                  </a:cubicBezTo>
                  <a:lnTo>
                    <a:pt x="418667" y="765837"/>
                  </a:lnTo>
                  <a:cubicBezTo>
                    <a:pt x="410813" y="773691"/>
                    <a:pt x="400160" y="778104"/>
                    <a:pt x="389052" y="778104"/>
                  </a:cubicBezTo>
                  <a:cubicBezTo>
                    <a:pt x="377944" y="778104"/>
                    <a:pt x="367291" y="773691"/>
                    <a:pt x="359437" y="765837"/>
                  </a:cubicBezTo>
                  <a:lnTo>
                    <a:pt x="12267" y="418667"/>
                  </a:lnTo>
                  <a:cubicBezTo>
                    <a:pt x="4413" y="410813"/>
                    <a:pt x="0" y="400160"/>
                    <a:pt x="0" y="389052"/>
                  </a:cubicBezTo>
                  <a:cubicBezTo>
                    <a:pt x="0" y="377944"/>
                    <a:pt x="4413" y="367291"/>
                    <a:pt x="12267" y="359437"/>
                  </a:cubicBezTo>
                  <a:lnTo>
                    <a:pt x="359437" y="12267"/>
                  </a:lnTo>
                  <a:cubicBezTo>
                    <a:pt x="367291" y="4413"/>
                    <a:pt x="377944" y="0"/>
                    <a:pt x="389052" y="0"/>
                  </a:cubicBezTo>
                  <a:cubicBezTo>
                    <a:pt x="400160" y="0"/>
                    <a:pt x="410813" y="4413"/>
                    <a:pt x="418667" y="12267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139700" y="101600"/>
              <a:ext cx="533400" cy="571500"/>
            </a:xfrm>
            <a:prstGeom prst="rect">
              <a:avLst/>
            </a:prstGeom>
          </p:spPr>
          <p:txBody>
            <a:bodyPr anchor="ctr" rtlCol="false" tIns="42383" lIns="42383" bIns="42383" rIns="42383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0809243" y="504308"/>
            <a:ext cx="9999170" cy="9791664"/>
            <a:chOff x="0" y="0"/>
            <a:chExt cx="830025" cy="8128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18226" y="17694"/>
              <a:ext cx="793572" cy="777412"/>
            </a:xfrm>
            <a:custGeom>
              <a:avLst/>
              <a:gdLst/>
              <a:ahLst/>
              <a:cxnLst/>
              <a:rect r="r" b="b" t="t" l="l"/>
              <a:pathLst>
                <a:path h="777412" w="793572">
                  <a:moveTo>
                    <a:pt x="427765" y="12642"/>
                  </a:moveTo>
                  <a:lnTo>
                    <a:pt x="780820" y="358370"/>
                  </a:lnTo>
                  <a:cubicBezTo>
                    <a:pt x="788976" y="366357"/>
                    <a:pt x="793572" y="377291"/>
                    <a:pt x="793572" y="388706"/>
                  </a:cubicBezTo>
                  <a:cubicBezTo>
                    <a:pt x="793572" y="400121"/>
                    <a:pt x="788976" y="411055"/>
                    <a:pt x="780820" y="419042"/>
                  </a:cubicBezTo>
                  <a:lnTo>
                    <a:pt x="427765" y="764770"/>
                  </a:lnTo>
                  <a:cubicBezTo>
                    <a:pt x="410552" y="781626"/>
                    <a:pt x="383021" y="781626"/>
                    <a:pt x="365808" y="764770"/>
                  </a:cubicBezTo>
                  <a:lnTo>
                    <a:pt x="12753" y="419042"/>
                  </a:lnTo>
                  <a:cubicBezTo>
                    <a:pt x="4597" y="411055"/>
                    <a:pt x="0" y="400121"/>
                    <a:pt x="0" y="388706"/>
                  </a:cubicBezTo>
                  <a:cubicBezTo>
                    <a:pt x="0" y="377291"/>
                    <a:pt x="4597" y="366357"/>
                    <a:pt x="12753" y="358370"/>
                  </a:cubicBezTo>
                  <a:lnTo>
                    <a:pt x="365808" y="12642"/>
                  </a:lnTo>
                  <a:cubicBezTo>
                    <a:pt x="383021" y="-4214"/>
                    <a:pt x="410552" y="-4214"/>
                    <a:pt x="427765" y="12642"/>
                  </a:cubicBezTo>
                  <a:close/>
                </a:path>
              </a:pathLst>
            </a:custGeom>
            <a:blipFill>
              <a:blip r:embed="rId4"/>
              <a:stretch>
                <a:fillRect l="-37100" t="48" r="-37100" b="48"/>
              </a:stretch>
            </a:blipFill>
          </p:spPr>
        </p:sp>
      </p:grpSp>
      <p:sp>
        <p:nvSpPr>
          <p:cNvPr name="Freeform 15" id="15"/>
          <p:cNvSpPr/>
          <p:nvPr/>
        </p:nvSpPr>
        <p:spPr>
          <a:xfrm flipH="false" flipV="false" rot="-7806094">
            <a:off x="14034241" y="1275625"/>
            <a:ext cx="5477894" cy="1200452"/>
          </a:xfrm>
          <a:custGeom>
            <a:avLst/>
            <a:gdLst/>
            <a:ahLst/>
            <a:cxnLst/>
            <a:rect r="r" b="b" t="t" l="l"/>
            <a:pathLst>
              <a:path h="1200452" w="5477894">
                <a:moveTo>
                  <a:pt x="0" y="0"/>
                </a:moveTo>
                <a:lnTo>
                  <a:pt x="5477894" y="0"/>
                </a:lnTo>
                <a:lnTo>
                  <a:pt x="5477894" y="1200452"/>
                </a:lnTo>
                <a:lnTo>
                  <a:pt x="0" y="120045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7000"/>
            </a:blip>
            <a:stretch>
              <a:fillRect l="-22095" t="0" r="-3456" b="0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-2587936">
            <a:off x="15934215" y="-3293537"/>
            <a:ext cx="3280102" cy="7974061"/>
            <a:chOff x="0" y="0"/>
            <a:chExt cx="1622238" cy="3943726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622238" cy="3943726"/>
            </a:xfrm>
            <a:custGeom>
              <a:avLst/>
              <a:gdLst/>
              <a:ahLst/>
              <a:cxnLst/>
              <a:rect r="r" b="b" t="t" l="l"/>
              <a:pathLst>
                <a:path h="3943726" w="1622238">
                  <a:moveTo>
                    <a:pt x="203200" y="0"/>
                  </a:moveTo>
                  <a:lnTo>
                    <a:pt x="1622238" y="0"/>
                  </a:lnTo>
                  <a:lnTo>
                    <a:pt x="1419038" y="3943726"/>
                  </a:lnTo>
                  <a:lnTo>
                    <a:pt x="0" y="3943726"/>
                  </a:lnTo>
                  <a:lnTo>
                    <a:pt x="203200" y="0"/>
                  </a:ln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100000"/>
                  </a:srgbClr>
                </a:gs>
                <a:gs pos="100000">
                  <a:srgbClr val="3533CD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8" id="18"/>
            <p:cNvSpPr txBox="true"/>
            <p:nvPr/>
          </p:nvSpPr>
          <p:spPr>
            <a:xfrm>
              <a:off x="101600" y="-38100"/>
              <a:ext cx="1419038" cy="39818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19" id="19"/>
          <p:cNvSpPr/>
          <p:nvPr/>
        </p:nvSpPr>
        <p:spPr>
          <a:xfrm flipH="false" flipV="false" rot="-2700000">
            <a:off x="1232406" y="6280772"/>
            <a:ext cx="1158687" cy="6457414"/>
          </a:xfrm>
          <a:custGeom>
            <a:avLst/>
            <a:gdLst/>
            <a:ahLst/>
            <a:cxnLst/>
            <a:rect r="r" b="b" t="t" l="l"/>
            <a:pathLst>
              <a:path h="6457414" w="1158687">
                <a:moveTo>
                  <a:pt x="0" y="0"/>
                </a:moveTo>
                <a:lnTo>
                  <a:pt x="1158686" y="0"/>
                </a:lnTo>
                <a:lnTo>
                  <a:pt x="1158686" y="6457414"/>
                </a:lnTo>
                <a:lnTo>
                  <a:pt x="0" y="64574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05286" t="0" r="-14595" b="0"/>
            </a:stretch>
          </a:blipFill>
        </p:spPr>
      </p:sp>
      <p:grpSp>
        <p:nvGrpSpPr>
          <p:cNvPr name="Group 20" id="20"/>
          <p:cNvGrpSpPr/>
          <p:nvPr/>
        </p:nvGrpSpPr>
        <p:grpSpPr>
          <a:xfrm rot="7918158">
            <a:off x="-136144" y="6856153"/>
            <a:ext cx="2182873" cy="5306652"/>
            <a:chOff x="0" y="0"/>
            <a:chExt cx="1622238" cy="3943726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622238" cy="3943726"/>
            </a:xfrm>
            <a:custGeom>
              <a:avLst/>
              <a:gdLst/>
              <a:ahLst/>
              <a:cxnLst/>
              <a:rect r="r" b="b" t="t" l="l"/>
              <a:pathLst>
                <a:path h="3943726" w="1622238">
                  <a:moveTo>
                    <a:pt x="203200" y="0"/>
                  </a:moveTo>
                  <a:lnTo>
                    <a:pt x="1622238" y="0"/>
                  </a:lnTo>
                  <a:lnTo>
                    <a:pt x="1419038" y="3943726"/>
                  </a:lnTo>
                  <a:lnTo>
                    <a:pt x="0" y="3943726"/>
                  </a:lnTo>
                  <a:lnTo>
                    <a:pt x="203200" y="0"/>
                  </a:lnTo>
                  <a:close/>
                </a:path>
              </a:pathLst>
            </a:custGeom>
            <a:gradFill rotWithShape="true">
              <a:gsLst>
                <a:gs pos="0">
                  <a:srgbClr val="5DE0E6">
                    <a:alpha val="100000"/>
                  </a:srgbClr>
                </a:gs>
                <a:gs pos="100000">
                  <a:srgbClr val="004AAD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22" id="22"/>
            <p:cNvSpPr txBox="true"/>
            <p:nvPr/>
          </p:nvSpPr>
          <p:spPr>
            <a:xfrm>
              <a:off x="101600" y="-38100"/>
              <a:ext cx="1419038" cy="3981826"/>
            </a:xfrm>
            <a:prstGeom prst="rect">
              <a:avLst/>
            </a:prstGeom>
          </p:spPr>
          <p:txBody>
            <a:bodyPr anchor="ctr" rtlCol="false" tIns="26501" lIns="26501" bIns="26501" rIns="26501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23" id="23"/>
          <p:cNvSpPr/>
          <p:nvPr/>
        </p:nvSpPr>
        <p:spPr>
          <a:xfrm flipH="false" flipV="false" rot="2700000">
            <a:off x="-473569" y="9498878"/>
            <a:ext cx="2857722" cy="626255"/>
          </a:xfrm>
          <a:custGeom>
            <a:avLst/>
            <a:gdLst/>
            <a:ahLst/>
            <a:cxnLst/>
            <a:rect r="r" b="b" t="t" l="l"/>
            <a:pathLst>
              <a:path h="626255" w="2857722">
                <a:moveTo>
                  <a:pt x="0" y="0"/>
                </a:moveTo>
                <a:lnTo>
                  <a:pt x="2857722" y="0"/>
                </a:lnTo>
                <a:lnTo>
                  <a:pt x="2857722" y="626255"/>
                </a:lnTo>
                <a:lnTo>
                  <a:pt x="0" y="62625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7000"/>
            </a:blip>
            <a:stretch>
              <a:fillRect l="-22095" t="0" r="-3456" b="0"/>
            </a:stretch>
          </a:blipFill>
        </p:spPr>
      </p:sp>
      <p:grpSp>
        <p:nvGrpSpPr>
          <p:cNvPr name="Group 24" id="24"/>
          <p:cNvGrpSpPr/>
          <p:nvPr/>
        </p:nvGrpSpPr>
        <p:grpSpPr>
          <a:xfrm rot="7918158">
            <a:off x="-264006" y="8382289"/>
            <a:ext cx="1711172" cy="4159929"/>
            <a:chOff x="0" y="0"/>
            <a:chExt cx="1622238" cy="3943726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1622238" cy="3943726"/>
            </a:xfrm>
            <a:custGeom>
              <a:avLst/>
              <a:gdLst/>
              <a:ahLst/>
              <a:cxnLst/>
              <a:rect r="r" b="b" t="t" l="l"/>
              <a:pathLst>
                <a:path h="3943726" w="1622238">
                  <a:moveTo>
                    <a:pt x="203200" y="0"/>
                  </a:moveTo>
                  <a:lnTo>
                    <a:pt x="1622238" y="0"/>
                  </a:lnTo>
                  <a:lnTo>
                    <a:pt x="1419038" y="3943726"/>
                  </a:lnTo>
                  <a:lnTo>
                    <a:pt x="0" y="3943726"/>
                  </a:lnTo>
                  <a:lnTo>
                    <a:pt x="203200" y="0"/>
                  </a:ln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100000"/>
                  </a:srgbClr>
                </a:gs>
                <a:gs pos="100000">
                  <a:srgbClr val="3533CD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26" id="26"/>
            <p:cNvSpPr txBox="true"/>
            <p:nvPr/>
          </p:nvSpPr>
          <p:spPr>
            <a:xfrm>
              <a:off x="101600" y="-38100"/>
              <a:ext cx="1419038" cy="3981826"/>
            </a:xfrm>
            <a:prstGeom prst="rect">
              <a:avLst/>
            </a:prstGeom>
          </p:spPr>
          <p:txBody>
            <a:bodyPr anchor="ctr" rtlCol="false" tIns="26501" lIns="26501" bIns="26501" rIns="26501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1181100" y="1181100"/>
            <a:ext cx="4283546" cy="748759"/>
            <a:chOff x="0" y="0"/>
            <a:chExt cx="5711394" cy="998346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1589357" cy="998346"/>
            </a:xfrm>
            <a:custGeom>
              <a:avLst/>
              <a:gdLst/>
              <a:ahLst/>
              <a:cxnLst/>
              <a:rect r="r" b="b" t="t" l="l"/>
              <a:pathLst>
                <a:path h="998346" w="1589357">
                  <a:moveTo>
                    <a:pt x="0" y="0"/>
                  </a:moveTo>
                  <a:lnTo>
                    <a:pt x="1589357" y="0"/>
                  </a:lnTo>
                  <a:lnTo>
                    <a:pt x="1589357" y="998346"/>
                  </a:lnTo>
                  <a:lnTo>
                    <a:pt x="0" y="9983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  <p:sp>
          <p:nvSpPr>
            <p:cNvPr name="TextBox 29" id="29"/>
            <p:cNvSpPr txBox="true"/>
            <p:nvPr/>
          </p:nvSpPr>
          <p:spPr>
            <a:xfrm rot="0">
              <a:off x="1821561" y="292570"/>
              <a:ext cx="3889834" cy="37510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343"/>
                </a:lnSpc>
              </a:pPr>
              <a:r>
                <a:rPr lang="en-US" b="true" sz="1674">
                  <a:gradFill>
                    <a:gsLst>
                      <a:gs pos="0">
                        <a:srgbClr val="000000">
                          <a:alpha val="100000"/>
                        </a:srgbClr>
                      </a:gs>
                      <a:gs pos="100000">
                        <a:srgbClr val="3533CD">
                          <a:alpha val="100000"/>
                        </a:srgbClr>
                      </a:gs>
                    </a:gsLst>
                    <a:lin ang="0"/>
                  </a:gradFill>
                  <a:latin typeface="Garet Bold"/>
                  <a:ea typeface="Garet Bold"/>
                  <a:cs typeface="Garet Bold"/>
                  <a:sym typeface="Garet Bold"/>
                </a:rPr>
                <a:t>SALAHUDDIN ASSOCIATES</a:t>
              </a:r>
            </a:p>
          </p:txBody>
        </p:sp>
      </p:grpSp>
      <p:sp>
        <p:nvSpPr>
          <p:cNvPr name="TextBox 30" id="30"/>
          <p:cNvSpPr txBox="true"/>
          <p:nvPr/>
        </p:nvSpPr>
        <p:spPr>
          <a:xfrm rot="0">
            <a:off x="1181100" y="3667137"/>
            <a:ext cx="10538484" cy="10572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175"/>
              </a:lnSpc>
            </a:pPr>
            <a:r>
              <a:rPr lang="en-US" b="true" sz="7500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3533CD">
                        <a:alpha val="100000"/>
                      </a:srgbClr>
                    </a:gs>
                  </a:gsLst>
                  <a:lin ang="0"/>
                </a:gradFill>
                <a:latin typeface="Garet Bold"/>
                <a:ea typeface="Garet Bold"/>
                <a:cs typeface="Garet Bold"/>
                <a:sym typeface="Garet Bold"/>
              </a:rPr>
              <a:t>OUR MISSION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181100" y="5088341"/>
            <a:ext cx="8824308" cy="17284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481"/>
              </a:lnSpc>
            </a:pPr>
            <a:r>
              <a:rPr lang="en-US" sz="3201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To provi</a:t>
            </a:r>
            <a:r>
              <a:rPr lang="en-US" sz="3201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de strategic, accurate, and timely services that empower businesses to navigate regulatory complexities and maximize value.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3927677" y="7102866"/>
            <a:ext cx="1369910" cy="5263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79"/>
              </a:lnSpc>
            </a:pPr>
            <a:r>
              <a:rPr lang="en-US" sz="1908" b="true">
                <a:solidFill>
                  <a:srgbClr val="F7FBFF"/>
                </a:solidFill>
                <a:latin typeface="Garet Bold"/>
                <a:ea typeface="Garet Bold"/>
                <a:cs typeface="Garet Bold"/>
                <a:sym typeface="Garet Bold"/>
              </a:rPr>
              <a:t>BUSINESS GROWTH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B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2700000">
            <a:off x="9088169" y="6799457"/>
            <a:ext cx="9126703" cy="2389537"/>
          </a:xfrm>
          <a:custGeom>
            <a:avLst/>
            <a:gdLst/>
            <a:ahLst/>
            <a:cxnLst/>
            <a:rect r="r" b="b" t="t" l="l"/>
            <a:pathLst>
              <a:path h="2389537" w="9126703">
                <a:moveTo>
                  <a:pt x="0" y="0"/>
                </a:moveTo>
                <a:lnTo>
                  <a:pt x="9126704" y="0"/>
                </a:lnTo>
                <a:lnTo>
                  <a:pt x="9126704" y="2389536"/>
                </a:lnTo>
                <a:lnTo>
                  <a:pt x="0" y="23895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4000"/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-2587936">
            <a:off x="14631524" y="-2632454"/>
            <a:ext cx="4184293" cy="10172185"/>
            <a:chOff x="0" y="0"/>
            <a:chExt cx="1622238" cy="394372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622238" cy="3943726"/>
            </a:xfrm>
            <a:custGeom>
              <a:avLst/>
              <a:gdLst/>
              <a:ahLst/>
              <a:cxnLst/>
              <a:rect r="r" b="b" t="t" l="l"/>
              <a:pathLst>
                <a:path h="3943726" w="1622238">
                  <a:moveTo>
                    <a:pt x="203200" y="0"/>
                  </a:moveTo>
                  <a:lnTo>
                    <a:pt x="1622238" y="0"/>
                  </a:lnTo>
                  <a:lnTo>
                    <a:pt x="1419038" y="3943726"/>
                  </a:lnTo>
                  <a:lnTo>
                    <a:pt x="0" y="3943726"/>
                  </a:lnTo>
                  <a:lnTo>
                    <a:pt x="203200" y="0"/>
                  </a:lnTo>
                  <a:close/>
                </a:path>
              </a:pathLst>
            </a:custGeom>
            <a:gradFill rotWithShape="true">
              <a:gsLst>
                <a:gs pos="0">
                  <a:srgbClr val="5DE0E6">
                    <a:alpha val="100000"/>
                  </a:srgbClr>
                </a:gs>
                <a:gs pos="100000">
                  <a:srgbClr val="004AAD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5" id="5"/>
            <p:cNvSpPr txBox="true"/>
            <p:nvPr/>
          </p:nvSpPr>
          <p:spPr>
            <a:xfrm>
              <a:off x="101600" y="-38100"/>
              <a:ext cx="1419038" cy="39818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-7806094">
            <a:off x="10356763" y="551921"/>
            <a:ext cx="5477894" cy="1200452"/>
          </a:xfrm>
          <a:custGeom>
            <a:avLst/>
            <a:gdLst/>
            <a:ahLst/>
            <a:cxnLst/>
            <a:rect r="r" b="b" t="t" l="l"/>
            <a:pathLst>
              <a:path h="1200452" w="5477894">
                <a:moveTo>
                  <a:pt x="0" y="0"/>
                </a:moveTo>
                <a:lnTo>
                  <a:pt x="5477893" y="0"/>
                </a:lnTo>
                <a:lnTo>
                  <a:pt x="5477893" y="1200452"/>
                </a:lnTo>
                <a:lnTo>
                  <a:pt x="0" y="120045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7000"/>
            </a:blip>
            <a:stretch>
              <a:fillRect l="-22095" t="0" r="-3456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7806094">
            <a:off x="14034241" y="1275625"/>
            <a:ext cx="5477894" cy="1200452"/>
          </a:xfrm>
          <a:custGeom>
            <a:avLst/>
            <a:gdLst/>
            <a:ahLst/>
            <a:cxnLst/>
            <a:rect r="r" b="b" t="t" l="l"/>
            <a:pathLst>
              <a:path h="1200452" w="5477894">
                <a:moveTo>
                  <a:pt x="0" y="0"/>
                </a:moveTo>
                <a:lnTo>
                  <a:pt x="5477894" y="0"/>
                </a:lnTo>
                <a:lnTo>
                  <a:pt x="5477894" y="1200452"/>
                </a:lnTo>
                <a:lnTo>
                  <a:pt x="0" y="120045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7000"/>
            </a:blip>
            <a:stretch>
              <a:fillRect l="-22095" t="0" r="-3456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-2587936">
            <a:off x="15934215" y="-3293537"/>
            <a:ext cx="3280102" cy="7974061"/>
            <a:chOff x="0" y="0"/>
            <a:chExt cx="1622238" cy="394372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622238" cy="3943726"/>
            </a:xfrm>
            <a:custGeom>
              <a:avLst/>
              <a:gdLst/>
              <a:ahLst/>
              <a:cxnLst/>
              <a:rect r="r" b="b" t="t" l="l"/>
              <a:pathLst>
                <a:path h="3943726" w="1622238">
                  <a:moveTo>
                    <a:pt x="203200" y="0"/>
                  </a:moveTo>
                  <a:lnTo>
                    <a:pt x="1622238" y="0"/>
                  </a:lnTo>
                  <a:lnTo>
                    <a:pt x="1419038" y="3943726"/>
                  </a:lnTo>
                  <a:lnTo>
                    <a:pt x="0" y="3943726"/>
                  </a:lnTo>
                  <a:lnTo>
                    <a:pt x="203200" y="0"/>
                  </a:ln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100000"/>
                  </a:srgbClr>
                </a:gs>
                <a:gs pos="100000">
                  <a:srgbClr val="3533CD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0" id="10"/>
            <p:cNvSpPr txBox="true"/>
            <p:nvPr/>
          </p:nvSpPr>
          <p:spPr>
            <a:xfrm>
              <a:off x="101600" y="-38100"/>
              <a:ext cx="1419038" cy="39818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1028700" y="3205164"/>
            <a:ext cx="12067009" cy="62128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061"/>
              </a:lnSpc>
            </a:pPr>
            <a:r>
              <a:rPr lang="en-US" sz="2901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At Salahuddin Associates, we </a:t>
            </a:r>
            <a:r>
              <a:rPr lang="en-US" sz="2901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differentiate ourselves through a unique combination of:</a:t>
            </a:r>
          </a:p>
          <a:p>
            <a:pPr algn="just" marL="626371" indent="-313186" lvl="1">
              <a:lnSpc>
                <a:spcPts val="4061"/>
              </a:lnSpc>
              <a:buFont typeface="Arial"/>
              <a:buChar char="•"/>
            </a:pPr>
            <a:r>
              <a:rPr lang="en-US" sz="2901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Expertise – Led by ex–Big Four professionals with extensive industry experience </a:t>
            </a:r>
          </a:p>
          <a:p>
            <a:pPr algn="just" marL="626371" indent="-313186" lvl="1">
              <a:lnSpc>
                <a:spcPts val="4061"/>
              </a:lnSpc>
              <a:buFont typeface="Arial"/>
              <a:buChar char="•"/>
            </a:pPr>
            <a:r>
              <a:rPr lang="en-US" sz="2901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Cost Efficiency – Premium-quality services at highly competitive pricing </a:t>
            </a:r>
          </a:p>
          <a:p>
            <a:pPr algn="just" marL="626371" indent="-313186" lvl="1">
              <a:lnSpc>
                <a:spcPts val="4061"/>
              </a:lnSpc>
              <a:buFont typeface="Arial"/>
              <a:buChar char="•"/>
            </a:pPr>
            <a:r>
              <a:rPr lang="en-US" sz="2901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Speed &amp; Responsiveness – Timely execution and proactive client support </a:t>
            </a:r>
          </a:p>
          <a:p>
            <a:pPr algn="just" marL="626371" indent="-313186" lvl="1">
              <a:lnSpc>
                <a:spcPts val="4061"/>
              </a:lnSpc>
              <a:buFont typeface="Arial"/>
              <a:buChar char="•"/>
            </a:pPr>
            <a:r>
              <a:rPr lang="en-US" sz="2901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Strong Network &amp; Connections – Effective handling of regulatory and compliance matters </a:t>
            </a:r>
          </a:p>
          <a:p>
            <a:pPr algn="just" marL="626371" indent="-313186" lvl="1">
              <a:lnSpc>
                <a:spcPts val="4061"/>
              </a:lnSpc>
              <a:buFont typeface="Arial"/>
              <a:buChar char="•"/>
            </a:pPr>
            <a:r>
              <a:rPr lang="en-US" sz="2901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End-to-End Solutions – A single platform for all tax, VAT, corporate, and accounting needs </a:t>
            </a:r>
          </a:p>
          <a:p>
            <a:pPr algn="just">
              <a:lnSpc>
                <a:spcPts val="4061"/>
              </a:lnSpc>
            </a:pPr>
          </a:p>
          <a:p>
            <a:pPr algn="just">
              <a:lnSpc>
                <a:spcPts val="4061"/>
              </a:lnSpc>
            </a:pPr>
          </a:p>
        </p:txBody>
      </p:sp>
      <p:sp>
        <p:nvSpPr>
          <p:cNvPr name="Freeform 12" id="12"/>
          <p:cNvSpPr/>
          <p:nvPr/>
        </p:nvSpPr>
        <p:spPr>
          <a:xfrm flipH="false" flipV="false" rot="-2700000">
            <a:off x="1232406" y="6280772"/>
            <a:ext cx="1158687" cy="6457414"/>
          </a:xfrm>
          <a:custGeom>
            <a:avLst/>
            <a:gdLst/>
            <a:ahLst/>
            <a:cxnLst/>
            <a:rect r="r" b="b" t="t" l="l"/>
            <a:pathLst>
              <a:path h="6457414" w="1158687">
                <a:moveTo>
                  <a:pt x="0" y="0"/>
                </a:moveTo>
                <a:lnTo>
                  <a:pt x="1158686" y="0"/>
                </a:lnTo>
                <a:lnTo>
                  <a:pt x="1158686" y="6457414"/>
                </a:lnTo>
                <a:lnTo>
                  <a:pt x="0" y="64574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05286" t="0" r="-14595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7918158">
            <a:off x="-136144" y="6856153"/>
            <a:ext cx="2182873" cy="5306652"/>
            <a:chOff x="0" y="0"/>
            <a:chExt cx="1622238" cy="3943726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622238" cy="3943726"/>
            </a:xfrm>
            <a:custGeom>
              <a:avLst/>
              <a:gdLst/>
              <a:ahLst/>
              <a:cxnLst/>
              <a:rect r="r" b="b" t="t" l="l"/>
              <a:pathLst>
                <a:path h="3943726" w="1622238">
                  <a:moveTo>
                    <a:pt x="203200" y="0"/>
                  </a:moveTo>
                  <a:lnTo>
                    <a:pt x="1622238" y="0"/>
                  </a:lnTo>
                  <a:lnTo>
                    <a:pt x="1419038" y="3943726"/>
                  </a:lnTo>
                  <a:lnTo>
                    <a:pt x="0" y="3943726"/>
                  </a:lnTo>
                  <a:lnTo>
                    <a:pt x="203200" y="0"/>
                  </a:lnTo>
                  <a:close/>
                </a:path>
              </a:pathLst>
            </a:custGeom>
            <a:gradFill rotWithShape="true">
              <a:gsLst>
                <a:gs pos="0">
                  <a:srgbClr val="5DE0E6">
                    <a:alpha val="100000"/>
                  </a:srgbClr>
                </a:gs>
                <a:gs pos="100000">
                  <a:srgbClr val="004AAD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5" id="15"/>
            <p:cNvSpPr txBox="true"/>
            <p:nvPr/>
          </p:nvSpPr>
          <p:spPr>
            <a:xfrm>
              <a:off x="101600" y="-38100"/>
              <a:ext cx="1419038" cy="3981826"/>
            </a:xfrm>
            <a:prstGeom prst="rect">
              <a:avLst/>
            </a:prstGeom>
          </p:spPr>
          <p:txBody>
            <a:bodyPr anchor="ctr" rtlCol="false" tIns="26501" lIns="26501" bIns="26501" rIns="26501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2700000">
            <a:off x="-473569" y="9498878"/>
            <a:ext cx="2857722" cy="626255"/>
          </a:xfrm>
          <a:custGeom>
            <a:avLst/>
            <a:gdLst/>
            <a:ahLst/>
            <a:cxnLst/>
            <a:rect r="r" b="b" t="t" l="l"/>
            <a:pathLst>
              <a:path h="626255" w="2857722">
                <a:moveTo>
                  <a:pt x="0" y="0"/>
                </a:moveTo>
                <a:lnTo>
                  <a:pt x="2857722" y="0"/>
                </a:lnTo>
                <a:lnTo>
                  <a:pt x="2857722" y="626255"/>
                </a:lnTo>
                <a:lnTo>
                  <a:pt x="0" y="62625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7000"/>
            </a:blip>
            <a:stretch>
              <a:fillRect l="-22095" t="0" r="-3456" b="0"/>
            </a:stretch>
          </a:blipFill>
        </p:spPr>
      </p:sp>
      <p:grpSp>
        <p:nvGrpSpPr>
          <p:cNvPr name="Group 17" id="17"/>
          <p:cNvGrpSpPr/>
          <p:nvPr/>
        </p:nvGrpSpPr>
        <p:grpSpPr>
          <a:xfrm rot="7918158">
            <a:off x="-264006" y="8382289"/>
            <a:ext cx="1711172" cy="4159929"/>
            <a:chOff x="0" y="0"/>
            <a:chExt cx="1622238" cy="3943726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622238" cy="3943726"/>
            </a:xfrm>
            <a:custGeom>
              <a:avLst/>
              <a:gdLst/>
              <a:ahLst/>
              <a:cxnLst/>
              <a:rect r="r" b="b" t="t" l="l"/>
              <a:pathLst>
                <a:path h="3943726" w="1622238">
                  <a:moveTo>
                    <a:pt x="203200" y="0"/>
                  </a:moveTo>
                  <a:lnTo>
                    <a:pt x="1622238" y="0"/>
                  </a:lnTo>
                  <a:lnTo>
                    <a:pt x="1419038" y="3943726"/>
                  </a:lnTo>
                  <a:lnTo>
                    <a:pt x="0" y="3943726"/>
                  </a:lnTo>
                  <a:lnTo>
                    <a:pt x="203200" y="0"/>
                  </a:ln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100000"/>
                  </a:srgbClr>
                </a:gs>
                <a:gs pos="100000">
                  <a:srgbClr val="3533CD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9" id="19"/>
            <p:cNvSpPr txBox="true"/>
            <p:nvPr/>
          </p:nvSpPr>
          <p:spPr>
            <a:xfrm>
              <a:off x="101600" y="-38100"/>
              <a:ext cx="1419038" cy="3981826"/>
            </a:xfrm>
            <a:prstGeom prst="rect">
              <a:avLst/>
            </a:prstGeom>
          </p:spPr>
          <p:txBody>
            <a:bodyPr anchor="ctr" rtlCol="false" tIns="26501" lIns="26501" bIns="26501" rIns="26501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955292" y="777767"/>
            <a:ext cx="4283546" cy="748759"/>
            <a:chOff x="0" y="0"/>
            <a:chExt cx="5711394" cy="998346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589357" cy="998346"/>
            </a:xfrm>
            <a:custGeom>
              <a:avLst/>
              <a:gdLst/>
              <a:ahLst/>
              <a:cxnLst/>
              <a:rect r="r" b="b" t="t" l="l"/>
              <a:pathLst>
                <a:path h="998346" w="1589357">
                  <a:moveTo>
                    <a:pt x="0" y="0"/>
                  </a:moveTo>
                  <a:lnTo>
                    <a:pt x="1589357" y="0"/>
                  </a:lnTo>
                  <a:lnTo>
                    <a:pt x="1589357" y="998346"/>
                  </a:lnTo>
                  <a:lnTo>
                    <a:pt x="0" y="9983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  <p:sp>
          <p:nvSpPr>
            <p:cNvPr name="TextBox 22" id="22"/>
            <p:cNvSpPr txBox="true"/>
            <p:nvPr/>
          </p:nvSpPr>
          <p:spPr>
            <a:xfrm rot="0">
              <a:off x="1821561" y="292570"/>
              <a:ext cx="3889834" cy="37510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343"/>
                </a:lnSpc>
              </a:pPr>
              <a:r>
                <a:rPr lang="en-US" b="true" sz="1674">
                  <a:gradFill>
                    <a:gsLst>
                      <a:gs pos="0">
                        <a:srgbClr val="000000">
                          <a:alpha val="100000"/>
                        </a:srgbClr>
                      </a:gs>
                      <a:gs pos="100000">
                        <a:srgbClr val="3533CD">
                          <a:alpha val="100000"/>
                        </a:srgbClr>
                      </a:gs>
                    </a:gsLst>
                    <a:lin ang="0"/>
                  </a:gradFill>
                  <a:latin typeface="Garet Bold"/>
                  <a:ea typeface="Garet Bold"/>
                  <a:cs typeface="Garet Bold"/>
                  <a:sym typeface="Garet Bold"/>
                </a:rPr>
                <a:t>SALAHUDDIN ASSOCIATES</a:t>
              </a:r>
            </a:p>
          </p:txBody>
        </p:sp>
      </p:grpSp>
      <p:sp>
        <p:nvSpPr>
          <p:cNvPr name="Freeform 23" id="23"/>
          <p:cNvSpPr/>
          <p:nvPr/>
        </p:nvSpPr>
        <p:spPr>
          <a:xfrm flipH="false" flipV="false" rot="0">
            <a:off x="13651521" y="4759381"/>
            <a:ext cx="3929317" cy="4114800"/>
          </a:xfrm>
          <a:custGeom>
            <a:avLst/>
            <a:gdLst/>
            <a:ahLst/>
            <a:cxnLst/>
            <a:rect r="r" b="b" t="t" l="l"/>
            <a:pathLst>
              <a:path h="4114800" w="3929317">
                <a:moveTo>
                  <a:pt x="0" y="0"/>
                </a:moveTo>
                <a:lnTo>
                  <a:pt x="3929317" y="0"/>
                </a:lnTo>
                <a:lnTo>
                  <a:pt x="392931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811183" y="1961576"/>
            <a:ext cx="13368695" cy="10054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848"/>
              </a:lnSpc>
            </a:pPr>
            <a:r>
              <a:rPr lang="en-US" b="true" sz="7200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3533CD">
                        <a:alpha val="100000"/>
                      </a:srgbClr>
                    </a:gs>
                  </a:gsLst>
                  <a:lin ang="0"/>
                </a:gradFill>
                <a:latin typeface="Garet Bold"/>
                <a:ea typeface="Garet Bold"/>
                <a:cs typeface="Garet Bold"/>
                <a:sym typeface="Garet Bold"/>
              </a:rPr>
              <a:t>OUR VALUE PROPOSITION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B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2700000">
            <a:off x="9088169" y="6799457"/>
            <a:ext cx="9126703" cy="2389537"/>
          </a:xfrm>
          <a:custGeom>
            <a:avLst/>
            <a:gdLst/>
            <a:ahLst/>
            <a:cxnLst/>
            <a:rect r="r" b="b" t="t" l="l"/>
            <a:pathLst>
              <a:path h="2389537" w="9126703">
                <a:moveTo>
                  <a:pt x="0" y="0"/>
                </a:moveTo>
                <a:lnTo>
                  <a:pt x="9126704" y="0"/>
                </a:lnTo>
                <a:lnTo>
                  <a:pt x="9126704" y="2389536"/>
                </a:lnTo>
                <a:lnTo>
                  <a:pt x="0" y="23895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4000"/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8100000">
            <a:off x="12451650" y="-2663184"/>
            <a:ext cx="3456456" cy="11815284"/>
            <a:chOff x="0" y="0"/>
            <a:chExt cx="910342" cy="311184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10342" cy="3111844"/>
            </a:xfrm>
            <a:custGeom>
              <a:avLst/>
              <a:gdLst/>
              <a:ahLst/>
              <a:cxnLst/>
              <a:rect r="r" b="b" t="t" l="l"/>
              <a:pathLst>
                <a:path h="3111844" w="910342">
                  <a:moveTo>
                    <a:pt x="203200" y="0"/>
                  </a:moveTo>
                  <a:lnTo>
                    <a:pt x="910342" y="0"/>
                  </a:lnTo>
                  <a:lnTo>
                    <a:pt x="707142" y="3111844"/>
                  </a:lnTo>
                  <a:lnTo>
                    <a:pt x="0" y="3111844"/>
                  </a:lnTo>
                  <a:lnTo>
                    <a:pt x="203200" y="0"/>
                  </a:lnTo>
                  <a:close/>
                </a:path>
              </a:pathLst>
            </a:custGeom>
            <a:gradFill rotWithShape="true">
              <a:gsLst>
                <a:gs pos="0">
                  <a:srgbClr val="5DE0E6">
                    <a:alpha val="100000"/>
                  </a:srgbClr>
                </a:gs>
                <a:gs pos="100000">
                  <a:srgbClr val="004AAD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5" id="5"/>
            <p:cNvSpPr txBox="true"/>
            <p:nvPr/>
          </p:nvSpPr>
          <p:spPr>
            <a:xfrm>
              <a:off x="101600" y="-38100"/>
              <a:ext cx="707142" cy="314994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-2587936">
            <a:off x="14631524" y="-2632454"/>
            <a:ext cx="4184293" cy="10172185"/>
            <a:chOff x="0" y="0"/>
            <a:chExt cx="1622238" cy="394372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622238" cy="3943726"/>
            </a:xfrm>
            <a:custGeom>
              <a:avLst/>
              <a:gdLst/>
              <a:ahLst/>
              <a:cxnLst/>
              <a:rect r="r" b="b" t="t" l="l"/>
              <a:pathLst>
                <a:path h="3943726" w="1622238">
                  <a:moveTo>
                    <a:pt x="203200" y="0"/>
                  </a:moveTo>
                  <a:lnTo>
                    <a:pt x="1622238" y="0"/>
                  </a:lnTo>
                  <a:lnTo>
                    <a:pt x="1419038" y="3943726"/>
                  </a:lnTo>
                  <a:lnTo>
                    <a:pt x="0" y="3943726"/>
                  </a:lnTo>
                  <a:lnTo>
                    <a:pt x="203200" y="0"/>
                  </a:lnTo>
                  <a:close/>
                </a:path>
              </a:pathLst>
            </a:custGeom>
            <a:gradFill rotWithShape="true">
              <a:gsLst>
                <a:gs pos="0">
                  <a:srgbClr val="5DE0E6">
                    <a:alpha val="100000"/>
                  </a:srgbClr>
                </a:gs>
                <a:gs pos="100000">
                  <a:srgbClr val="004AAD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8" id="8"/>
            <p:cNvSpPr txBox="true"/>
            <p:nvPr/>
          </p:nvSpPr>
          <p:spPr>
            <a:xfrm>
              <a:off x="101600" y="-38100"/>
              <a:ext cx="1419038" cy="39818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-7806094">
            <a:off x="10356763" y="551921"/>
            <a:ext cx="5477894" cy="1200452"/>
          </a:xfrm>
          <a:custGeom>
            <a:avLst/>
            <a:gdLst/>
            <a:ahLst/>
            <a:cxnLst/>
            <a:rect r="r" b="b" t="t" l="l"/>
            <a:pathLst>
              <a:path h="1200452" w="5477894">
                <a:moveTo>
                  <a:pt x="0" y="0"/>
                </a:moveTo>
                <a:lnTo>
                  <a:pt x="5477893" y="0"/>
                </a:lnTo>
                <a:lnTo>
                  <a:pt x="5477893" y="1200452"/>
                </a:lnTo>
                <a:lnTo>
                  <a:pt x="0" y="120045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7000"/>
            </a:blip>
            <a:stretch>
              <a:fillRect l="-22095" t="0" r="-3456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10601736" y="224334"/>
            <a:ext cx="10351611" cy="10351611"/>
            <a:chOff x="0" y="0"/>
            <a:chExt cx="812800" cy="812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17348" y="17348"/>
              <a:ext cx="778104" cy="778104"/>
            </a:xfrm>
            <a:custGeom>
              <a:avLst/>
              <a:gdLst/>
              <a:ahLst/>
              <a:cxnLst/>
              <a:rect r="r" b="b" t="t" l="l"/>
              <a:pathLst>
                <a:path h="778104" w="778104">
                  <a:moveTo>
                    <a:pt x="418667" y="12267"/>
                  </a:moveTo>
                  <a:lnTo>
                    <a:pt x="765837" y="359437"/>
                  </a:lnTo>
                  <a:cubicBezTo>
                    <a:pt x="773691" y="367291"/>
                    <a:pt x="778104" y="377944"/>
                    <a:pt x="778104" y="389052"/>
                  </a:cubicBezTo>
                  <a:cubicBezTo>
                    <a:pt x="778104" y="400160"/>
                    <a:pt x="773691" y="410813"/>
                    <a:pt x="765837" y="418667"/>
                  </a:cubicBezTo>
                  <a:lnTo>
                    <a:pt x="418667" y="765837"/>
                  </a:lnTo>
                  <a:cubicBezTo>
                    <a:pt x="410813" y="773691"/>
                    <a:pt x="400160" y="778104"/>
                    <a:pt x="389052" y="778104"/>
                  </a:cubicBezTo>
                  <a:cubicBezTo>
                    <a:pt x="377944" y="778104"/>
                    <a:pt x="367291" y="773691"/>
                    <a:pt x="359437" y="765837"/>
                  </a:cubicBezTo>
                  <a:lnTo>
                    <a:pt x="12267" y="418667"/>
                  </a:lnTo>
                  <a:cubicBezTo>
                    <a:pt x="4413" y="410813"/>
                    <a:pt x="0" y="400160"/>
                    <a:pt x="0" y="389052"/>
                  </a:cubicBezTo>
                  <a:cubicBezTo>
                    <a:pt x="0" y="377944"/>
                    <a:pt x="4413" y="367291"/>
                    <a:pt x="12267" y="359437"/>
                  </a:cubicBezTo>
                  <a:lnTo>
                    <a:pt x="359437" y="12267"/>
                  </a:lnTo>
                  <a:cubicBezTo>
                    <a:pt x="367291" y="4413"/>
                    <a:pt x="377944" y="0"/>
                    <a:pt x="389052" y="0"/>
                  </a:cubicBezTo>
                  <a:cubicBezTo>
                    <a:pt x="400160" y="0"/>
                    <a:pt x="410813" y="4413"/>
                    <a:pt x="418667" y="12267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139700" y="101600"/>
              <a:ext cx="533400" cy="571500"/>
            </a:xfrm>
            <a:prstGeom prst="rect">
              <a:avLst/>
            </a:prstGeom>
          </p:spPr>
          <p:txBody>
            <a:bodyPr anchor="ctr" rtlCol="false" tIns="42383" lIns="42383" bIns="42383" rIns="42383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0777957" y="495336"/>
            <a:ext cx="9999170" cy="9791664"/>
            <a:chOff x="0" y="0"/>
            <a:chExt cx="830025" cy="8128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18226" y="17694"/>
              <a:ext cx="793572" cy="777412"/>
            </a:xfrm>
            <a:custGeom>
              <a:avLst/>
              <a:gdLst/>
              <a:ahLst/>
              <a:cxnLst/>
              <a:rect r="r" b="b" t="t" l="l"/>
              <a:pathLst>
                <a:path h="777412" w="793572">
                  <a:moveTo>
                    <a:pt x="427765" y="12642"/>
                  </a:moveTo>
                  <a:lnTo>
                    <a:pt x="780820" y="358370"/>
                  </a:lnTo>
                  <a:cubicBezTo>
                    <a:pt x="788976" y="366357"/>
                    <a:pt x="793572" y="377291"/>
                    <a:pt x="793572" y="388706"/>
                  </a:cubicBezTo>
                  <a:cubicBezTo>
                    <a:pt x="793572" y="400121"/>
                    <a:pt x="788976" y="411055"/>
                    <a:pt x="780820" y="419042"/>
                  </a:cubicBezTo>
                  <a:lnTo>
                    <a:pt x="427765" y="764770"/>
                  </a:lnTo>
                  <a:cubicBezTo>
                    <a:pt x="410552" y="781626"/>
                    <a:pt x="383021" y="781626"/>
                    <a:pt x="365808" y="764770"/>
                  </a:cubicBezTo>
                  <a:lnTo>
                    <a:pt x="12753" y="419042"/>
                  </a:lnTo>
                  <a:cubicBezTo>
                    <a:pt x="4597" y="411055"/>
                    <a:pt x="0" y="400121"/>
                    <a:pt x="0" y="388706"/>
                  </a:cubicBezTo>
                  <a:cubicBezTo>
                    <a:pt x="0" y="377291"/>
                    <a:pt x="4597" y="366357"/>
                    <a:pt x="12753" y="358370"/>
                  </a:cubicBezTo>
                  <a:lnTo>
                    <a:pt x="365808" y="12642"/>
                  </a:lnTo>
                  <a:cubicBezTo>
                    <a:pt x="383021" y="-4214"/>
                    <a:pt x="410552" y="-4214"/>
                    <a:pt x="427765" y="12642"/>
                  </a:cubicBezTo>
                  <a:close/>
                </a:path>
              </a:pathLst>
            </a:custGeom>
            <a:blipFill>
              <a:blip r:embed="rId4"/>
              <a:stretch>
                <a:fillRect l="-2296" t="-6349" r="-2296" b="-6349"/>
              </a:stretch>
            </a:blipFill>
          </p:spPr>
        </p:sp>
      </p:grpSp>
      <p:sp>
        <p:nvSpPr>
          <p:cNvPr name="Freeform 15" id="15"/>
          <p:cNvSpPr/>
          <p:nvPr/>
        </p:nvSpPr>
        <p:spPr>
          <a:xfrm flipH="false" flipV="false" rot="-7806094">
            <a:off x="14034241" y="1275625"/>
            <a:ext cx="5477894" cy="1200452"/>
          </a:xfrm>
          <a:custGeom>
            <a:avLst/>
            <a:gdLst/>
            <a:ahLst/>
            <a:cxnLst/>
            <a:rect r="r" b="b" t="t" l="l"/>
            <a:pathLst>
              <a:path h="1200452" w="5477894">
                <a:moveTo>
                  <a:pt x="0" y="0"/>
                </a:moveTo>
                <a:lnTo>
                  <a:pt x="5477894" y="0"/>
                </a:lnTo>
                <a:lnTo>
                  <a:pt x="5477894" y="1200452"/>
                </a:lnTo>
                <a:lnTo>
                  <a:pt x="0" y="120045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7000"/>
            </a:blip>
            <a:stretch>
              <a:fillRect l="-22095" t="0" r="-3456" b="0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-2587936">
            <a:off x="15934215" y="-3293537"/>
            <a:ext cx="3280102" cy="7974061"/>
            <a:chOff x="0" y="0"/>
            <a:chExt cx="1622238" cy="3943726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622238" cy="3943726"/>
            </a:xfrm>
            <a:custGeom>
              <a:avLst/>
              <a:gdLst/>
              <a:ahLst/>
              <a:cxnLst/>
              <a:rect r="r" b="b" t="t" l="l"/>
              <a:pathLst>
                <a:path h="3943726" w="1622238">
                  <a:moveTo>
                    <a:pt x="203200" y="0"/>
                  </a:moveTo>
                  <a:lnTo>
                    <a:pt x="1622238" y="0"/>
                  </a:lnTo>
                  <a:lnTo>
                    <a:pt x="1419038" y="3943726"/>
                  </a:lnTo>
                  <a:lnTo>
                    <a:pt x="0" y="3943726"/>
                  </a:lnTo>
                  <a:lnTo>
                    <a:pt x="203200" y="0"/>
                  </a:ln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100000"/>
                  </a:srgbClr>
                </a:gs>
                <a:gs pos="100000">
                  <a:srgbClr val="3533CD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8" id="18"/>
            <p:cNvSpPr txBox="true"/>
            <p:nvPr/>
          </p:nvSpPr>
          <p:spPr>
            <a:xfrm>
              <a:off x="101600" y="-38100"/>
              <a:ext cx="1419038" cy="39818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TextBox 19" id="19"/>
          <p:cNvSpPr txBox="true"/>
          <p:nvPr/>
        </p:nvSpPr>
        <p:spPr>
          <a:xfrm rot="0">
            <a:off x="653025" y="1933001"/>
            <a:ext cx="10538484" cy="7926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04"/>
              </a:lnSpc>
            </a:pPr>
            <a:r>
              <a:rPr lang="en-US" b="true" sz="5600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3533CD">
                        <a:alpha val="100000"/>
                      </a:srgbClr>
                    </a:gs>
                  </a:gsLst>
                  <a:lin ang="0"/>
                </a:gradFill>
                <a:latin typeface="Garet Bold"/>
                <a:ea typeface="Garet Bold"/>
                <a:cs typeface="Garet Bold"/>
                <a:sym typeface="Garet Bold"/>
              </a:rPr>
              <a:t>LEADERSHIP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653025" y="2934406"/>
            <a:ext cx="10219291" cy="73525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93"/>
              </a:lnSpc>
            </a:pPr>
            <a:r>
              <a:rPr lang="en-US" sz="2852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The firm is </a:t>
            </a:r>
            <a:r>
              <a:rPr lang="en-US" sz="2852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led by </a:t>
            </a:r>
            <a:r>
              <a:rPr lang="en-US" sz="2852" b="true">
                <a:solidFill>
                  <a:srgbClr val="12267A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Mr. Salah Uddin</a:t>
            </a:r>
            <a:r>
              <a:rPr lang="en-US" sz="2852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, a highly accomplished tax professional with over 35 years of experience in taxation and advisory services.</a:t>
            </a:r>
          </a:p>
          <a:p>
            <a:pPr algn="just">
              <a:lnSpc>
                <a:spcPts val="3573"/>
              </a:lnSpc>
            </a:pPr>
            <a:r>
              <a:rPr lang="en-US" sz="2552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He previously served as a Senior Manager – Taxation &amp; Advisory at KPMG Bangladesh (Rahman Rahman Huq) for 17 years, one of the country’s leading professional service firms.</a:t>
            </a:r>
          </a:p>
          <a:p>
            <a:pPr algn="just">
              <a:lnSpc>
                <a:spcPts val="3573"/>
              </a:lnSpc>
            </a:pPr>
            <a:r>
              <a:rPr lang="en-US" sz="2552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His extensive experience includes advising multinational corporations and large local enterprises across sectors such as:</a:t>
            </a:r>
          </a:p>
          <a:p>
            <a:pPr algn="just" marL="551146" indent="-275573" lvl="1">
              <a:lnSpc>
                <a:spcPts val="3573"/>
              </a:lnSpc>
              <a:buFont typeface="Arial"/>
              <a:buChar char="•"/>
            </a:pPr>
            <a:r>
              <a:rPr lang="en-US" sz="2552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Telecommunications</a:t>
            </a:r>
          </a:p>
          <a:p>
            <a:pPr algn="just" marL="551146" indent="-275573" lvl="1">
              <a:lnSpc>
                <a:spcPts val="3573"/>
              </a:lnSpc>
              <a:buFont typeface="Arial"/>
              <a:buChar char="•"/>
            </a:pPr>
            <a:r>
              <a:rPr lang="en-US" sz="2552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Manufacturing</a:t>
            </a:r>
          </a:p>
          <a:p>
            <a:pPr algn="just" marL="551146" indent="-275573" lvl="1">
              <a:lnSpc>
                <a:spcPts val="3573"/>
              </a:lnSpc>
              <a:buFont typeface="Arial"/>
              <a:buChar char="•"/>
            </a:pPr>
            <a:r>
              <a:rPr lang="en-US" sz="2552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Banking &amp; Financial Services</a:t>
            </a:r>
          </a:p>
          <a:p>
            <a:pPr algn="just" marL="551146" indent="-275573" lvl="1">
              <a:lnSpc>
                <a:spcPts val="3573"/>
              </a:lnSpc>
              <a:buFont typeface="Arial"/>
              <a:buChar char="•"/>
            </a:pPr>
            <a:r>
              <a:rPr lang="en-US" sz="2552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Energy &amp; Power</a:t>
            </a:r>
          </a:p>
          <a:p>
            <a:pPr algn="just" marL="551146" indent="-275573" lvl="1">
              <a:lnSpc>
                <a:spcPts val="3573"/>
              </a:lnSpc>
              <a:buFont typeface="Arial"/>
              <a:buChar char="•"/>
            </a:pPr>
            <a:r>
              <a:rPr lang="en-US" sz="2552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Real Estate</a:t>
            </a:r>
          </a:p>
          <a:p>
            <a:pPr algn="just" marL="551146" indent="-275573" lvl="1">
              <a:lnSpc>
                <a:spcPts val="3573"/>
              </a:lnSpc>
              <a:buFont typeface="Arial"/>
              <a:buChar char="•"/>
            </a:pPr>
            <a:r>
              <a:rPr lang="en-US" sz="2552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Ready-Made Garments (RMG)</a:t>
            </a:r>
          </a:p>
          <a:p>
            <a:pPr algn="just" marL="551146" indent="-275573" lvl="1">
              <a:lnSpc>
                <a:spcPts val="3573"/>
              </a:lnSpc>
              <a:buFont typeface="Arial"/>
              <a:buChar char="•"/>
            </a:pPr>
            <a:r>
              <a:rPr lang="en-US" sz="2552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Hospitality and Service</a:t>
            </a:r>
          </a:p>
          <a:p>
            <a:pPr algn="l">
              <a:lnSpc>
                <a:spcPts val="3433"/>
              </a:lnSpc>
            </a:pPr>
          </a:p>
        </p:txBody>
      </p:sp>
      <p:sp>
        <p:nvSpPr>
          <p:cNvPr name="Freeform 21" id="21"/>
          <p:cNvSpPr/>
          <p:nvPr/>
        </p:nvSpPr>
        <p:spPr>
          <a:xfrm flipH="false" flipV="false" rot="-2700000">
            <a:off x="660665" y="6880220"/>
            <a:ext cx="651002" cy="6457414"/>
          </a:xfrm>
          <a:custGeom>
            <a:avLst/>
            <a:gdLst/>
            <a:ahLst/>
            <a:cxnLst/>
            <a:rect r="r" b="b" t="t" l="l"/>
            <a:pathLst>
              <a:path h="6457414" w="651002">
                <a:moveTo>
                  <a:pt x="0" y="0"/>
                </a:moveTo>
                <a:lnTo>
                  <a:pt x="651002" y="0"/>
                </a:lnTo>
                <a:lnTo>
                  <a:pt x="651002" y="6457414"/>
                </a:lnTo>
                <a:lnTo>
                  <a:pt x="0" y="64574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87394" t="0" r="-103962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2700000">
            <a:off x="-670937" y="9692430"/>
            <a:ext cx="2857722" cy="474007"/>
          </a:xfrm>
          <a:custGeom>
            <a:avLst/>
            <a:gdLst/>
            <a:ahLst/>
            <a:cxnLst/>
            <a:rect r="r" b="b" t="t" l="l"/>
            <a:pathLst>
              <a:path h="474007" w="2857722">
                <a:moveTo>
                  <a:pt x="0" y="0"/>
                </a:moveTo>
                <a:lnTo>
                  <a:pt x="2857722" y="0"/>
                </a:lnTo>
                <a:lnTo>
                  <a:pt x="2857722" y="474007"/>
                </a:lnTo>
                <a:lnTo>
                  <a:pt x="0" y="47400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7000"/>
            </a:blip>
            <a:stretch>
              <a:fillRect l="-22095" t="-32119" r="-3456" b="0"/>
            </a:stretch>
          </a:blipFill>
        </p:spPr>
      </p:sp>
      <p:grpSp>
        <p:nvGrpSpPr>
          <p:cNvPr name="Group 23" id="23"/>
          <p:cNvGrpSpPr/>
          <p:nvPr/>
        </p:nvGrpSpPr>
        <p:grpSpPr>
          <a:xfrm rot="7918158">
            <a:off x="-217524" y="8486614"/>
            <a:ext cx="1430540" cy="4159929"/>
            <a:chOff x="0" y="0"/>
            <a:chExt cx="1356191" cy="3943726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1356191" cy="3943726"/>
            </a:xfrm>
            <a:custGeom>
              <a:avLst/>
              <a:gdLst/>
              <a:ahLst/>
              <a:cxnLst/>
              <a:rect r="r" b="b" t="t" l="l"/>
              <a:pathLst>
                <a:path h="3943726" w="1356191">
                  <a:moveTo>
                    <a:pt x="203200" y="0"/>
                  </a:moveTo>
                  <a:lnTo>
                    <a:pt x="1356191" y="0"/>
                  </a:lnTo>
                  <a:lnTo>
                    <a:pt x="1152991" y="3943726"/>
                  </a:lnTo>
                  <a:lnTo>
                    <a:pt x="0" y="3943726"/>
                  </a:lnTo>
                  <a:lnTo>
                    <a:pt x="203200" y="0"/>
                  </a:ln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100000"/>
                  </a:srgbClr>
                </a:gs>
                <a:gs pos="100000">
                  <a:srgbClr val="3533CD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25" id="25"/>
            <p:cNvSpPr txBox="true"/>
            <p:nvPr/>
          </p:nvSpPr>
          <p:spPr>
            <a:xfrm>
              <a:off x="101600" y="-38100"/>
              <a:ext cx="1152991" cy="3981826"/>
            </a:xfrm>
            <a:prstGeom prst="rect">
              <a:avLst/>
            </a:prstGeom>
          </p:spPr>
          <p:txBody>
            <a:bodyPr anchor="ctr" rtlCol="false" tIns="26501" lIns="26501" bIns="26501" rIns="26501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653025" y="777767"/>
            <a:ext cx="4283546" cy="748759"/>
            <a:chOff x="0" y="0"/>
            <a:chExt cx="5711394" cy="998346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1589357" cy="998346"/>
            </a:xfrm>
            <a:custGeom>
              <a:avLst/>
              <a:gdLst/>
              <a:ahLst/>
              <a:cxnLst/>
              <a:rect r="r" b="b" t="t" l="l"/>
              <a:pathLst>
                <a:path h="998346" w="1589357">
                  <a:moveTo>
                    <a:pt x="0" y="0"/>
                  </a:moveTo>
                  <a:lnTo>
                    <a:pt x="1589357" y="0"/>
                  </a:lnTo>
                  <a:lnTo>
                    <a:pt x="1589357" y="998346"/>
                  </a:lnTo>
                  <a:lnTo>
                    <a:pt x="0" y="9983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  <p:sp>
          <p:nvSpPr>
            <p:cNvPr name="TextBox 28" id="28"/>
            <p:cNvSpPr txBox="true"/>
            <p:nvPr/>
          </p:nvSpPr>
          <p:spPr>
            <a:xfrm rot="0">
              <a:off x="1821561" y="292570"/>
              <a:ext cx="3889834" cy="37510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343"/>
                </a:lnSpc>
              </a:pPr>
              <a:r>
                <a:rPr lang="en-US" b="true" sz="1674">
                  <a:gradFill>
                    <a:gsLst>
                      <a:gs pos="0">
                        <a:srgbClr val="000000">
                          <a:alpha val="100000"/>
                        </a:srgbClr>
                      </a:gs>
                      <a:gs pos="100000">
                        <a:srgbClr val="3533CD">
                          <a:alpha val="100000"/>
                        </a:srgbClr>
                      </a:gs>
                    </a:gsLst>
                    <a:lin ang="0"/>
                  </a:gradFill>
                  <a:latin typeface="Garet Bold"/>
                  <a:ea typeface="Garet Bold"/>
                  <a:cs typeface="Garet Bold"/>
                  <a:sym typeface="Garet Bold"/>
                </a:rPr>
                <a:t>SALAHUDDIN ASSOCIATES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B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8100000">
            <a:off x="10987890" y="4901893"/>
            <a:ext cx="10591742" cy="1317596"/>
          </a:xfrm>
          <a:custGeom>
            <a:avLst/>
            <a:gdLst/>
            <a:ahLst/>
            <a:cxnLst/>
            <a:rect r="r" b="b" t="t" l="l"/>
            <a:pathLst>
              <a:path h="1317596" w="10591742">
                <a:moveTo>
                  <a:pt x="0" y="0"/>
                </a:moveTo>
                <a:lnTo>
                  <a:pt x="10591742" y="0"/>
                </a:lnTo>
                <a:lnTo>
                  <a:pt x="10591742" y="1317595"/>
                </a:lnTo>
                <a:lnTo>
                  <a:pt x="0" y="13175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3000"/>
            </a:blip>
            <a:stretch>
              <a:fillRect l="0" t="-20155" r="0" b="-20155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2700000">
            <a:off x="11388214" y="-62240"/>
            <a:ext cx="5864972" cy="1317596"/>
          </a:xfrm>
          <a:custGeom>
            <a:avLst/>
            <a:gdLst/>
            <a:ahLst/>
            <a:cxnLst/>
            <a:rect r="r" b="b" t="t" l="l"/>
            <a:pathLst>
              <a:path h="1317596" w="5864972">
                <a:moveTo>
                  <a:pt x="0" y="0"/>
                </a:moveTo>
                <a:lnTo>
                  <a:pt x="5864972" y="0"/>
                </a:lnTo>
                <a:lnTo>
                  <a:pt x="5864972" y="1317596"/>
                </a:lnTo>
                <a:lnTo>
                  <a:pt x="0" y="13175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</a:blip>
            <a:stretch>
              <a:fillRect l="0" t="-7391" r="-47734" b="-7391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2473942" y="-4655064"/>
            <a:ext cx="13618068" cy="13618068"/>
            <a:chOff x="0" y="0"/>
            <a:chExt cx="812800" cy="812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13187" y="13187"/>
              <a:ext cx="786426" cy="786426"/>
            </a:xfrm>
            <a:custGeom>
              <a:avLst/>
              <a:gdLst/>
              <a:ahLst/>
              <a:cxnLst/>
              <a:rect r="r" b="b" t="t" l="l"/>
              <a:pathLst>
                <a:path h="786426" w="786426">
                  <a:moveTo>
                    <a:pt x="415725" y="9325"/>
                  </a:moveTo>
                  <a:lnTo>
                    <a:pt x="777101" y="370701"/>
                  </a:lnTo>
                  <a:cubicBezTo>
                    <a:pt x="783072" y="376672"/>
                    <a:pt x="786426" y="384770"/>
                    <a:pt x="786426" y="393213"/>
                  </a:cubicBezTo>
                  <a:cubicBezTo>
                    <a:pt x="786426" y="401656"/>
                    <a:pt x="783072" y="409754"/>
                    <a:pt x="777101" y="415725"/>
                  </a:cubicBezTo>
                  <a:lnTo>
                    <a:pt x="415725" y="777101"/>
                  </a:lnTo>
                  <a:cubicBezTo>
                    <a:pt x="409754" y="783072"/>
                    <a:pt x="401656" y="786426"/>
                    <a:pt x="393213" y="786426"/>
                  </a:cubicBezTo>
                  <a:cubicBezTo>
                    <a:pt x="384770" y="786426"/>
                    <a:pt x="376672" y="783072"/>
                    <a:pt x="370701" y="777101"/>
                  </a:cubicBezTo>
                  <a:lnTo>
                    <a:pt x="9325" y="415725"/>
                  </a:lnTo>
                  <a:cubicBezTo>
                    <a:pt x="3354" y="409754"/>
                    <a:pt x="0" y="401656"/>
                    <a:pt x="0" y="393213"/>
                  </a:cubicBezTo>
                  <a:cubicBezTo>
                    <a:pt x="0" y="384770"/>
                    <a:pt x="3354" y="376672"/>
                    <a:pt x="9325" y="370701"/>
                  </a:cubicBezTo>
                  <a:lnTo>
                    <a:pt x="370701" y="9325"/>
                  </a:lnTo>
                  <a:cubicBezTo>
                    <a:pt x="376672" y="3354"/>
                    <a:pt x="384770" y="0"/>
                    <a:pt x="393213" y="0"/>
                  </a:cubicBezTo>
                  <a:cubicBezTo>
                    <a:pt x="401656" y="0"/>
                    <a:pt x="409754" y="3354"/>
                    <a:pt x="415725" y="932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139700" y="101600"/>
              <a:ext cx="533400" cy="571500"/>
            </a:xfrm>
            <a:prstGeom prst="rect">
              <a:avLst/>
            </a:prstGeom>
          </p:spPr>
          <p:txBody>
            <a:bodyPr anchor="ctr" rtlCol="false" tIns="55757" lIns="55757" bIns="55757" rIns="55757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-648645" y="4226528"/>
            <a:ext cx="19585289" cy="6336338"/>
            <a:chOff x="0" y="0"/>
            <a:chExt cx="5158265" cy="166883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5158265" cy="1668830"/>
            </a:xfrm>
            <a:custGeom>
              <a:avLst/>
              <a:gdLst/>
              <a:ahLst/>
              <a:cxnLst/>
              <a:rect r="r" b="b" t="t" l="l"/>
              <a:pathLst>
                <a:path h="1668830" w="5158265">
                  <a:moveTo>
                    <a:pt x="0" y="0"/>
                  </a:moveTo>
                  <a:lnTo>
                    <a:pt x="5158265" y="0"/>
                  </a:lnTo>
                  <a:lnTo>
                    <a:pt x="5158265" y="1668830"/>
                  </a:lnTo>
                  <a:lnTo>
                    <a:pt x="0" y="1668830"/>
                  </a:lnTo>
                  <a:close/>
                </a:path>
              </a:pathLst>
            </a:custGeom>
            <a:gradFill rotWithShape="true">
              <a:gsLst>
                <a:gs pos="0">
                  <a:srgbClr val="5DE0E6">
                    <a:alpha val="100000"/>
                  </a:srgbClr>
                </a:gs>
                <a:gs pos="100000">
                  <a:srgbClr val="004AAD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5158265" cy="170693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27055" y="4226528"/>
            <a:ext cx="2807903" cy="3526375"/>
            <a:chOff x="0" y="0"/>
            <a:chExt cx="3743871" cy="4701834"/>
          </a:xfrm>
        </p:grpSpPr>
        <p:sp>
          <p:nvSpPr>
            <p:cNvPr name="TextBox 11" id="11"/>
            <p:cNvSpPr txBox="true"/>
            <p:nvPr/>
          </p:nvSpPr>
          <p:spPr>
            <a:xfrm rot="0">
              <a:off x="169010" y="3708694"/>
              <a:ext cx="3405851" cy="51562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359"/>
                </a:lnSpc>
              </a:pPr>
              <a:r>
                <a:rPr lang="en-US" b="true" sz="2400">
                  <a:solidFill>
                    <a:srgbClr val="F7FBFF"/>
                  </a:solidFill>
                  <a:latin typeface="Garet Bold"/>
                  <a:ea typeface="Garet Bold"/>
                  <a:cs typeface="Garet Bold"/>
                  <a:sym typeface="Garet Bold"/>
                </a:rPr>
                <a:t>SYFUL ISLAM</a:t>
              </a:r>
            </a:p>
          </p:txBody>
        </p:sp>
        <p:sp>
          <p:nvSpPr>
            <p:cNvPr name="TextBox 12" id="12"/>
            <p:cNvSpPr txBox="true"/>
            <p:nvPr/>
          </p:nvSpPr>
          <p:spPr>
            <a:xfrm rot="0">
              <a:off x="169010" y="4186214"/>
              <a:ext cx="3405851" cy="51562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359"/>
                </a:lnSpc>
              </a:pPr>
              <a:r>
                <a:rPr lang="en-US" sz="2400">
                  <a:solidFill>
                    <a:srgbClr val="F7FBFF"/>
                  </a:solidFill>
                  <a:latin typeface="Garet Light"/>
                  <a:ea typeface="Garet Light"/>
                  <a:cs typeface="Garet Light"/>
                  <a:sym typeface="Garet Light"/>
                </a:rPr>
                <a:t>Senior Manager</a:t>
              </a:r>
            </a:p>
          </p:txBody>
        </p:sp>
        <p:grpSp>
          <p:nvGrpSpPr>
            <p:cNvPr name="Group 13" id="13"/>
            <p:cNvGrpSpPr/>
            <p:nvPr/>
          </p:nvGrpSpPr>
          <p:grpSpPr>
            <a:xfrm rot="0">
              <a:off x="0" y="0"/>
              <a:ext cx="3743871" cy="3743871"/>
              <a:chOff x="0" y="0"/>
              <a:chExt cx="812800" cy="812800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42096" y="42096"/>
                <a:ext cx="728608" cy="728608"/>
              </a:xfrm>
              <a:custGeom>
                <a:avLst/>
                <a:gdLst/>
                <a:ahLst/>
                <a:cxnLst/>
                <a:rect r="r" b="b" t="t" l="l"/>
                <a:pathLst>
                  <a:path h="728608" w="728608">
                    <a:moveTo>
                      <a:pt x="436166" y="29766"/>
                    </a:moveTo>
                    <a:lnTo>
                      <a:pt x="698842" y="292442"/>
                    </a:lnTo>
                    <a:cubicBezTo>
                      <a:pt x="738530" y="332130"/>
                      <a:pt x="738530" y="396478"/>
                      <a:pt x="698842" y="436166"/>
                    </a:cubicBezTo>
                    <a:lnTo>
                      <a:pt x="436166" y="698842"/>
                    </a:lnTo>
                    <a:cubicBezTo>
                      <a:pt x="396478" y="738530"/>
                      <a:pt x="332130" y="738530"/>
                      <a:pt x="292442" y="698842"/>
                    </a:cubicBezTo>
                    <a:lnTo>
                      <a:pt x="29766" y="436166"/>
                    </a:lnTo>
                    <a:cubicBezTo>
                      <a:pt x="-9922" y="396478"/>
                      <a:pt x="-9922" y="332130"/>
                      <a:pt x="29766" y="292442"/>
                    </a:cubicBezTo>
                    <a:lnTo>
                      <a:pt x="292442" y="29766"/>
                    </a:lnTo>
                    <a:cubicBezTo>
                      <a:pt x="332130" y="-9922"/>
                      <a:pt x="396478" y="-9922"/>
                      <a:pt x="436166" y="29766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5" id="15"/>
              <p:cNvSpPr txBox="true"/>
              <p:nvPr/>
            </p:nvSpPr>
            <p:spPr>
              <a:xfrm>
                <a:off x="139700" y="101600"/>
                <a:ext cx="533400" cy="571500"/>
              </a:xfrm>
              <a:prstGeom prst="rect">
                <a:avLst/>
              </a:prstGeom>
            </p:spPr>
            <p:txBody>
              <a:bodyPr anchor="ctr" rtlCol="false" tIns="12476" lIns="12476" bIns="12476" rIns="12476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6" id="16"/>
            <p:cNvGrpSpPr/>
            <p:nvPr/>
          </p:nvGrpSpPr>
          <p:grpSpPr>
            <a:xfrm rot="0">
              <a:off x="186031" y="186031"/>
              <a:ext cx="3371809" cy="3371809"/>
              <a:chOff x="0" y="0"/>
              <a:chExt cx="812800" cy="812800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35056" y="35056"/>
                <a:ext cx="742688" cy="742688"/>
              </a:xfrm>
              <a:custGeom>
                <a:avLst/>
                <a:gdLst/>
                <a:ahLst/>
                <a:cxnLst/>
                <a:rect r="r" b="b" t="t" l="l"/>
                <a:pathLst>
                  <a:path h="742688" w="742688">
                    <a:moveTo>
                      <a:pt x="431188" y="24788"/>
                    </a:moveTo>
                    <a:lnTo>
                      <a:pt x="717900" y="311500"/>
                    </a:lnTo>
                    <a:cubicBezTo>
                      <a:pt x="750951" y="344551"/>
                      <a:pt x="750951" y="398137"/>
                      <a:pt x="717900" y="431188"/>
                    </a:cubicBezTo>
                    <a:lnTo>
                      <a:pt x="431188" y="717900"/>
                    </a:lnTo>
                    <a:cubicBezTo>
                      <a:pt x="398137" y="750951"/>
                      <a:pt x="344551" y="750951"/>
                      <a:pt x="311500" y="717900"/>
                    </a:cubicBezTo>
                    <a:lnTo>
                      <a:pt x="24788" y="431188"/>
                    </a:lnTo>
                    <a:cubicBezTo>
                      <a:pt x="-8263" y="398137"/>
                      <a:pt x="-8263" y="344551"/>
                      <a:pt x="24788" y="311500"/>
                    </a:cubicBezTo>
                    <a:lnTo>
                      <a:pt x="311500" y="24788"/>
                    </a:lnTo>
                    <a:cubicBezTo>
                      <a:pt x="344551" y="-8263"/>
                      <a:pt x="398137" y="-8263"/>
                      <a:pt x="431188" y="24788"/>
                    </a:cubicBezTo>
                    <a:close/>
                  </a:path>
                </a:pathLst>
              </a:custGeom>
              <a:blipFill>
                <a:blip r:embed="rId3"/>
                <a:stretch>
                  <a:fillRect l="-1115" t="0" r="-1115" b="0"/>
                </a:stretch>
              </a:blipFill>
            </p:spPr>
          </p:sp>
        </p:grpSp>
      </p:grpSp>
      <p:sp>
        <p:nvSpPr>
          <p:cNvPr name="Freeform 18" id="18"/>
          <p:cNvSpPr/>
          <p:nvPr/>
        </p:nvSpPr>
        <p:spPr>
          <a:xfrm flipH="false" flipV="false" rot="-8100000">
            <a:off x="16512926" y="5850556"/>
            <a:ext cx="1158687" cy="6457414"/>
          </a:xfrm>
          <a:custGeom>
            <a:avLst/>
            <a:gdLst/>
            <a:ahLst/>
            <a:cxnLst/>
            <a:rect r="r" b="b" t="t" l="l"/>
            <a:pathLst>
              <a:path h="6457414" w="1158687">
                <a:moveTo>
                  <a:pt x="0" y="0"/>
                </a:moveTo>
                <a:lnTo>
                  <a:pt x="1158686" y="0"/>
                </a:lnTo>
                <a:lnTo>
                  <a:pt x="1158686" y="6457414"/>
                </a:lnTo>
                <a:lnTo>
                  <a:pt x="0" y="64574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05286" t="0" r="-14595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-2700000">
            <a:off x="15965934" y="9622592"/>
            <a:ext cx="2857722" cy="626255"/>
          </a:xfrm>
          <a:custGeom>
            <a:avLst/>
            <a:gdLst/>
            <a:ahLst/>
            <a:cxnLst/>
            <a:rect r="r" b="b" t="t" l="l"/>
            <a:pathLst>
              <a:path h="626255" w="2857722">
                <a:moveTo>
                  <a:pt x="0" y="0"/>
                </a:moveTo>
                <a:lnTo>
                  <a:pt x="2857722" y="0"/>
                </a:lnTo>
                <a:lnTo>
                  <a:pt x="2857722" y="626255"/>
                </a:lnTo>
                <a:lnTo>
                  <a:pt x="0" y="62625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7000"/>
            </a:blip>
            <a:stretch>
              <a:fillRect l="-22095" t="0" r="-3456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-2700000">
            <a:off x="1232406" y="6280772"/>
            <a:ext cx="1158687" cy="6457414"/>
          </a:xfrm>
          <a:custGeom>
            <a:avLst/>
            <a:gdLst/>
            <a:ahLst/>
            <a:cxnLst/>
            <a:rect r="r" b="b" t="t" l="l"/>
            <a:pathLst>
              <a:path h="6457414" w="1158687">
                <a:moveTo>
                  <a:pt x="0" y="0"/>
                </a:moveTo>
                <a:lnTo>
                  <a:pt x="1158686" y="0"/>
                </a:lnTo>
                <a:lnTo>
                  <a:pt x="1158686" y="6457414"/>
                </a:lnTo>
                <a:lnTo>
                  <a:pt x="0" y="64574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05286" t="0" r="-14595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2700000">
            <a:off x="-473569" y="9498878"/>
            <a:ext cx="2857722" cy="626255"/>
          </a:xfrm>
          <a:custGeom>
            <a:avLst/>
            <a:gdLst/>
            <a:ahLst/>
            <a:cxnLst/>
            <a:rect r="r" b="b" t="t" l="l"/>
            <a:pathLst>
              <a:path h="626255" w="2857722">
                <a:moveTo>
                  <a:pt x="0" y="0"/>
                </a:moveTo>
                <a:lnTo>
                  <a:pt x="2857722" y="0"/>
                </a:lnTo>
                <a:lnTo>
                  <a:pt x="2857722" y="626255"/>
                </a:lnTo>
                <a:lnTo>
                  <a:pt x="0" y="62625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7000"/>
            </a:blip>
            <a:stretch>
              <a:fillRect l="-22095" t="0" r="-3456" b="0"/>
            </a:stretch>
          </a:blipFill>
        </p:spPr>
      </p:sp>
      <p:grpSp>
        <p:nvGrpSpPr>
          <p:cNvPr name="Group 22" id="22"/>
          <p:cNvGrpSpPr/>
          <p:nvPr/>
        </p:nvGrpSpPr>
        <p:grpSpPr>
          <a:xfrm rot="0">
            <a:off x="955292" y="1104497"/>
            <a:ext cx="4283546" cy="748759"/>
            <a:chOff x="0" y="0"/>
            <a:chExt cx="5711394" cy="998346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1589357" cy="998346"/>
            </a:xfrm>
            <a:custGeom>
              <a:avLst/>
              <a:gdLst/>
              <a:ahLst/>
              <a:cxnLst/>
              <a:rect r="r" b="b" t="t" l="l"/>
              <a:pathLst>
                <a:path h="998346" w="1589357">
                  <a:moveTo>
                    <a:pt x="0" y="0"/>
                  </a:moveTo>
                  <a:lnTo>
                    <a:pt x="1589357" y="0"/>
                  </a:lnTo>
                  <a:lnTo>
                    <a:pt x="1589357" y="998346"/>
                  </a:lnTo>
                  <a:lnTo>
                    <a:pt x="0" y="9983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  <p:sp>
          <p:nvSpPr>
            <p:cNvPr name="TextBox 24" id="24"/>
            <p:cNvSpPr txBox="true"/>
            <p:nvPr/>
          </p:nvSpPr>
          <p:spPr>
            <a:xfrm rot="0">
              <a:off x="1821561" y="292570"/>
              <a:ext cx="3889834" cy="37510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343"/>
                </a:lnSpc>
              </a:pPr>
              <a:r>
                <a:rPr lang="en-US" b="true" sz="1674">
                  <a:gradFill>
                    <a:gsLst>
                      <a:gs pos="0">
                        <a:srgbClr val="000000">
                          <a:alpha val="100000"/>
                        </a:srgbClr>
                      </a:gs>
                      <a:gs pos="100000">
                        <a:srgbClr val="3533CD">
                          <a:alpha val="100000"/>
                        </a:srgbClr>
                      </a:gs>
                    </a:gsLst>
                    <a:lin ang="0"/>
                  </a:gradFill>
                  <a:latin typeface="Garet Bold"/>
                  <a:ea typeface="Garet Bold"/>
                  <a:cs typeface="Garet Bold"/>
                  <a:sym typeface="Garet Bold"/>
                </a:rPr>
                <a:t>SALAHUDDIN ASSOCIATES</a:t>
              </a:r>
            </a:p>
          </p:txBody>
        </p:sp>
      </p:grpSp>
      <p:sp>
        <p:nvSpPr>
          <p:cNvPr name="TextBox 25" id="25"/>
          <p:cNvSpPr txBox="true"/>
          <p:nvPr/>
        </p:nvSpPr>
        <p:spPr>
          <a:xfrm rot="0">
            <a:off x="964817" y="1938982"/>
            <a:ext cx="11124543" cy="20953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175"/>
              </a:lnSpc>
            </a:pPr>
            <a:r>
              <a:rPr lang="en-US" b="true" sz="7500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3533CD">
                        <a:alpha val="100000"/>
                      </a:srgbClr>
                    </a:gs>
                  </a:gsLst>
                  <a:lin ang="0"/>
                </a:gradFill>
                <a:latin typeface="Garet Bold"/>
                <a:ea typeface="Garet Bold"/>
                <a:cs typeface="Garet Bold"/>
                <a:sym typeface="Garet Bold"/>
              </a:rPr>
              <a:t>OUR COMPANY PROFESSIONAL TEAM</a:t>
            </a:r>
          </a:p>
        </p:txBody>
      </p:sp>
      <p:grpSp>
        <p:nvGrpSpPr>
          <p:cNvPr name="Group 26" id="26"/>
          <p:cNvGrpSpPr/>
          <p:nvPr/>
        </p:nvGrpSpPr>
        <p:grpSpPr>
          <a:xfrm rot="0">
            <a:off x="5768652" y="4436607"/>
            <a:ext cx="2807903" cy="3945475"/>
            <a:chOff x="0" y="0"/>
            <a:chExt cx="3743871" cy="5260634"/>
          </a:xfrm>
        </p:grpSpPr>
        <p:sp>
          <p:nvSpPr>
            <p:cNvPr name="TextBox 27" id="27"/>
            <p:cNvSpPr txBox="true"/>
            <p:nvPr/>
          </p:nvSpPr>
          <p:spPr>
            <a:xfrm rot="0">
              <a:off x="169010" y="3708694"/>
              <a:ext cx="3405851" cy="51562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359"/>
                </a:lnSpc>
              </a:pPr>
              <a:r>
                <a:rPr lang="en-US" b="true" sz="2400">
                  <a:solidFill>
                    <a:srgbClr val="F7FBFF"/>
                  </a:solidFill>
                  <a:latin typeface="Garet Bold"/>
                  <a:ea typeface="Garet Bold"/>
                  <a:cs typeface="Garet Bold"/>
                  <a:sym typeface="Garet Bold"/>
                </a:rPr>
                <a:t>IKLASH UDDIN</a:t>
              </a:r>
            </a:p>
          </p:txBody>
        </p:sp>
        <p:sp>
          <p:nvSpPr>
            <p:cNvPr name="TextBox 28" id="28"/>
            <p:cNvSpPr txBox="true"/>
            <p:nvPr/>
          </p:nvSpPr>
          <p:spPr>
            <a:xfrm rot="0">
              <a:off x="169010" y="4186214"/>
              <a:ext cx="3405851" cy="107442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359"/>
                </a:lnSpc>
              </a:pPr>
              <a:r>
                <a:rPr lang="en-US" sz="2400">
                  <a:solidFill>
                    <a:srgbClr val="F7FBFF"/>
                  </a:solidFill>
                  <a:latin typeface="Garet Light"/>
                  <a:ea typeface="Garet Light"/>
                  <a:cs typeface="Garet Light"/>
                  <a:sym typeface="Garet Light"/>
                </a:rPr>
                <a:t>Assistant Manager</a:t>
              </a:r>
            </a:p>
          </p:txBody>
        </p:sp>
        <p:grpSp>
          <p:nvGrpSpPr>
            <p:cNvPr name="Group 29" id="29"/>
            <p:cNvGrpSpPr/>
            <p:nvPr/>
          </p:nvGrpSpPr>
          <p:grpSpPr>
            <a:xfrm rot="0">
              <a:off x="0" y="0"/>
              <a:ext cx="3743871" cy="3743871"/>
              <a:chOff x="0" y="0"/>
              <a:chExt cx="812800" cy="812800"/>
            </a:xfrm>
          </p:grpSpPr>
          <p:sp>
            <p:nvSpPr>
              <p:cNvPr name="Freeform 30" id="30"/>
              <p:cNvSpPr/>
              <p:nvPr/>
            </p:nvSpPr>
            <p:spPr>
              <a:xfrm flipH="false" flipV="false" rot="0">
                <a:off x="42096" y="42096"/>
                <a:ext cx="728608" cy="728608"/>
              </a:xfrm>
              <a:custGeom>
                <a:avLst/>
                <a:gdLst/>
                <a:ahLst/>
                <a:cxnLst/>
                <a:rect r="r" b="b" t="t" l="l"/>
                <a:pathLst>
                  <a:path h="728608" w="728608">
                    <a:moveTo>
                      <a:pt x="436166" y="29766"/>
                    </a:moveTo>
                    <a:lnTo>
                      <a:pt x="698842" y="292442"/>
                    </a:lnTo>
                    <a:cubicBezTo>
                      <a:pt x="738530" y="332130"/>
                      <a:pt x="738530" y="396478"/>
                      <a:pt x="698842" y="436166"/>
                    </a:cubicBezTo>
                    <a:lnTo>
                      <a:pt x="436166" y="698842"/>
                    </a:lnTo>
                    <a:cubicBezTo>
                      <a:pt x="396478" y="738530"/>
                      <a:pt x="332130" y="738530"/>
                      <a:pt x="292442" y="698842"/>
                    </a:cubicBezTo>
                    <a:lnTo>
                      <a:pt x="29766" y="436166"/>
                    </a:lnTo>
                    <a:cubicBezTo>
                      <a:pt x="-9922" y="396478"/>
                      <a:pt x="-9922" y="332130"/>
                      <a:pt x="29766" y="292442"/>
                    </a:cubicBezTo>
                    <a:lnTo>
                      <a:pt x="292442" y="29766"/>
                    </a:lnTo>
                    <a:cubicBezTo>
                      <a:pt x="332130" y="-9922"/>
                      <a:pt x="396478" y="-9922"/>
                      <a:pt x="436166" y="29766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31" id="31"/>
              <p:cNvSpPr txBox="true"/>
              <p:nvPr/>
            </p:nvSpPr>
            <p:spPr>
              <a:xfrm>
                <a:off x="139700" y="101600"/>
                <a:ext cx="533400" cy="571500"/>
              </a:xfrm>
              <a:prstGeom prst="rect">
                <a:avLst/>
              </a:prstGeom>
            </p:spPr>
            <p:txBody>
              <a:bodyPr anchor="ctr" rtlCol="false" tIns="12476" lIns="12476" bIns="12476" rIns="12476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32" id="32"/>
            <p:cNvGrpSpPr/>
            <p:nvPr/>
          </p:nvGrpSpPr>
          <p:grpSpPr>
            <a:xfrm rot="0">
              <a:off x="186031" y="186031"/>
              <a:ext cx="3371809" cy="3371809"/>
              <a:chOff x="0" y="0"/>
              <a:chExt cx="812800" cy="812800"/>
            </a:xfrm>
          </p:grpSpPr>
          <p:sp>
            <p:nvSpPr>
              <p:cNvPr name="Freeform 33" id="33"/>
              <p:cNvSpPr/>
              <p:nvPr/>
            </p:nvSpPr>
            <p:spPr>
              <a:xfrm flipH="false" flipV="false" rot="0">
                <a:off x="35056" y="35056"/>
                <a:ext cx="742688" cy="742688"/>
              </a:xfrm>
              <a:custGeom>
                <a:avLst/>
                <a:gdLst/>
                <a:ahLst/>
                <a:cxnLst/>
                <a:rect r="r" b="b" t="t" l="l"/>
                <a:pathLst>
                  <a:path h="742688" w="742688">
                    <a:moveTo>
                      <a:pt x="431188" y="24788"/>
                    </a:moveTo>
                    <a:lnTo>
                      <a:pt x="717900" y="311500"/>
                    </a:lnTo>
                    <a:cubicBezTo>
                      <a:pt x="750951" y="344551"/>
                      <a:pt x="750951" y="398137"/>
                      <a:pt x="717900" y="431188"/>
                    </a:cubicBezTo>
                    <a:lnTo>
                      <a:pt x="431188" y="717900"/>
                    </a:lnTo>
                    <a:cubicBezTo>
                      <a:pt x="398137" y="750951"/>
                      <a:pt x="344551" y="750951"/>
                      <a:pt x="311500" y="717900"/>
                    </a:cubicBezTo>
                    <a:lnTo>
                      <a:pt x="24788" y="431188"/>
                    </a:lnTo>
                    <a:cubicBezTo>
                      <a:pt x="-8263" y="398137"/>
                      <a:pt x="-8263" y="344551"/>
                      <a:pt x="24788" y="311500"/>
                    </a:cubicBezTo>
                    <a:lnTo>
                      <a:pt x="311500" y="24788"/>
                    </a:lnTo>
                    <a:cubicBezTo>
                      <a:pt x="344551" y="-8263"/>
                      <a:pt x="398137" y="-8263"/>
                      <a:pt x="431188" y="24788"/>
                    </a:cubicBezTo>
                    <a:close/>
                  </a:path>
                </a:pathLst>
              </a:custGeom>
              <a:blipFill>
                <a:blip r:embed="rId6"/>
                <a:stretch>
                  <a:fillRect l="402" t="-16210" r="402" b="-16210"/>
                </a:stretch>
              </a:blipFill>
            </p:spPr>
          </p:sp>
        </p:grpSp>
      </p:grpSp>
      <p:grpSp>
        <p:nvGrpSpPr>
          <p:cNvPr name="Group 34" id="34"/>
          <p:cNvGrpSpPr/>
          <p:nvPr/>
        </p:nvGrpSpPr>
        <p:grpSpPr>
          <a:xfrm rot="0">
            <a:off x="11891951" y="4312893"/>
            <a:ext cx="3016074" cy="3526375"/>
            <a:chOff x="0" y="0"/>
            <a:chExt cx="4021432" cy="4701834"/>
          </a:xfrm>
        </p:grpSpPr>
        <p:sp>
          <p:nvSpPr>
            <p:cNvPr name="TextBox 35" id="35"/>
            <p:cNvSpPr txBox="true"/>
            <p:nvPr/>
          </p:nvSpPr>
          <p:spPr>
            <a:xfrm rot="0">
              <a:off x="169010" y="3708694"/>
              <a:ext cx="3852423" cy="51562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359"/>
                </a:lnSpc>
              </a:pPr>
              <a:r>
                <a:rPr lang="en-US" b="true" sz="2400">
                  <a:solidFill>
                    <a:srgbClr val="F7FBFF"/>
                  </a:solidFill>
                  <a:latin typeface="Garet Bold"/>
                  <a:ea typeface="Garet Bold"/>
                  <a:cs typeface="Garet Bold"/>
                  <a:sym typeface="Garet Bold"/>
                </a:rPr>
                <a:t>FAHMIDA CHAITY</a:t>
              </a:r>
            </a:p>
          </p:txBody>
        </p:sp>
        <p:sp>
          <p:nvSpPr>
            <p:cNvPr name="TextBox 36" id="36"/>
            <p:cNvSpPr txBox="true"/>
            <p:nvPr/>
          </p:nvSpPr>
          <p:spPr>
            <a:xfrm rot="0">
              <a:off x="169010" y="4186214"/>
              <a:ext cx="3405851" cy="51562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359"/>
                </a:lnSpc>
              </a:pPr>
              <a:r>
                <a:rPr lang="en-US" sz="2400">
                  <a:solidFill>
                    <a:srgbClr val="F7FBFF"/>
                  </a:solidFill>
                  <a:latin typeface="Garet Light"/>
                  <a:ea typeface="Garet Light"/>
                  <a:cs typeface="Garet Light"/>
                  <a:sym typeface="Garet Light"/>
                </a:rPr>
                <a:t>Supervisor</a:t>
              </a:r>
            </a:p>
          </p:txBody>
        </p:sp>
        <p:grpSp>
          <p:nvGrpSpPr>
            <p:cNvPr name="Group 37" id="37"/>
            <p:cNvGrpSpPr/>
            <p:nvPr/>
          </p:nvGrpSpPr>
          <p:grpSpPr>
            <a:xfrm rot="0">
              <a:off x="0" y="0"/>
              <a:ext cx="3743871" cy="3743871"/>
              <a:chOff x="0" y="0"/>
              <a:chExt cx="812800" cy="812800"/>
            </a:xfrm>
          </p:grpSpPr>
          <p:sp>
            <p:nvSpPr>
              <p:cNvPr name="Freeform 38" id="38"/>
              <p:cNvSpPr/>
              <p:nvPr/>
            </p:nvSpPr>
            <p:spPr>
              <a:xfrm flipH="false" flipV="false" rot="0">
                <a:off x="42096" y="42096"/>
                <a:ext cx="728608" cy="728608"/>
              </a:xfrm>
              <a:custGeom>
                <a:avLst/>
                <a:gdLst/>
                <a:ahLst/>
                <a:cxnLst/>
                <a:rect r="r" b="b" t="t" l="l"/>
                <a:pathLst>
                  <a:path h="728608" w="728608">
                    <a:moveTo>
                      <a:pt x="436166" y="29766"/>
                    </a:moveTo>
                    <a:lnTo>
                      <a:pt x="698842" y="292442"/>
                    </a:lnTo>
                    <a:cubicBezTo>
                      <a:pt x="738530" y="332130"/>
                      <a:pt x="738530" y="396478"/>
                      <a:pt x="698842" y="436166"/>
                    </a:cubicBezTo>
                    <a:lnTo>
                      <a:pt x="436166" y="698842"/>
                    </a:lnTo>
                    <a:cubicBezTo>
                      <a:pt x="396478" y="738530"/>
                      <a:pt x="332130" y="738530"/>
                      <a:pt x="292442" y="698842"/>
                    </a:cubicBezTo>
                    <a:lnTo>
                      <a:pt x="29766" y="436166"/>
                    </a:lnTo>
                    <a:cubicBezTo>
                      <a:pt x="-9922" y="396478"/>
                      <a:pt x="-9922" y="332130"/>
                      <a:pt x="29766" y="292442"/>
                    </a:cubicBezTo>
                    <a:lnTo>
                      <a:pt x="292442" y="29766"/>
                    </a:lnTo>
                    <a:cubicBezTo>
                      <a:pt x="332130" y="-9922"/>
                      <a:pt x="396478" y="-9922"/>
                      <a:pt x="436166" y="29766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39" id="39"/>
              <p:cNvSpPr txBox="true"/>
              <p:nvPr/>
            </p:nvSpPr>
            <p:spPr>
              <a:xfrm>
                <a:off x="139700" y="101600"/>
                <a:ext cx="533400" cy="571500"/>
              </a:xfrm>
              <a:prstGeom prst="rect">
                <a:avLst/>
              </a:prstGeom>
            </p:spPr>
            <p:txBody>
              <a:bodyPr anchor="ctr" rtlCol="false" tIns="12476" lIns="12476" bIns="12476" rIns="12476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40" id="40"/>
            <p:cNvGrpSpPr/>
            <p:nvPr/>
          </p:nvGrpSpPr>
          <p:grpSpPr>
            <a:xfrm rot="0">
              <a:off x="186031" y="186031"/>
              <a:ext cx="3371809" cy="3371809"/>
              <a:chOff x="0" y="0"/>
              <a:chExt cx="812800" cy="812800"/>
            </a:xfrm>
          </p:grpSpPr>
          <p:sp>
            <p:nvSpPr>
              <p:cNvPr name="Freeform 41" id="41"/>
              <p:cNvSpPr/>
              <p:nvPr/>
            </p:nvSpPr>
            <p:spPr>
              <a:xfrm flipH="false" flipV="false" rot="0">
                <a:off x="35056" y="35056"/>
                <a:ext cx="742688" cy="742688"/>
              </a:xfrm>
              <a:custGeom>
                <a:avLst/>
                <a:gdLst/>
                <a:ahLst/>
                <a:cxnLst/>
                <a:rect r="r" b="b" t="t" l="l"/>
                <a:pathLst>
                  <a:path h="742688" w="742688">
                    <a:moveTo>
                      <a:pt x="431188" y="24788"/>
                    </a:moveTo>
                    <a:lnTo>
                      <a:pt x="717900" y="311500"/>
                    </a:lnTo>
                    <a:cubicBezTo>
                      <a:pt x="750951" y="344551"/>
                      <a:pt x="750951" y="398137"/>
                      <a:pt x="717900" y="431188"/>
                    </a:cubicBezTo>
                    <a:lnTo>
                      <a:pt x="431188" y="717900"/>
                    </a:lnTo>
                    <a:cubicBezTo>
                      <a:pt x="398137" y="750951"/>
                      <a:pt x="344551" y="750951"/>
                      <a:pt x="311500" y="717900"/>
                    </a:cubicBezTo>
                    <a:lnTo>
                      <a:pt x="24788" y="431188"/>
                    </a:lnTo>
                    <a:cubicBezTo>
                      <a:pt x="-8263" y="398137"/>
                      <a:pt x="-8263" y="344551"/>
                      <a:pt x="24788" y="311500"/>
                    </a:cubicBezTo>
                    <a:lnTo>
                      <a:pt x="311500" y="24788"/>
                    </a:lnTo>
                    <a:cubicBezTo>
                      <a:pt x="344551" y="-8263"/>
                      <a:pt x="398137" y="-8263"/>
                      <a:pt x="431188" y="24788"/>
                    </a:cubicBezTo>
                    <a:close/>
                  </a:path>
                </a:pathLst>
              </a:custGeom>
              <a:blipFill>
                <a:blip r:embed="rId7"/>
                <a:stretch>
                  <a:fillRect l="402" t="402" r="402" b="402"/>
                </a:stretch>
              </a:blipFill>
            </p:spPr>
          </p:sp>
        </p:grpSp>
      </p:grpSp>
      <p:grpSp>
        <p:nvGrpSpPr>
          <p:cNvPr name="Group 42" id="42"/>
          <p:cNvGrpSpPr/>
          <p:nvPr/>
        </p:nvGrpSpPr>
        <p:grpSpPr>
          <a:xfrm rot="0">
            <a:off x="8920913" y="6076081"/>
            <a:ext cx="2807903" cy="3945475"/>
            <a:chOff x="0" y="0"/>
            <a:chExt cx="3743871" cy="5260634"/>
          </a:xfrm>
        </p:grpSpPr>
        <p:sp>
          <p:nvSpPr>
            <p:cNvPr name="TextBox 43" id="43"/>
            <p:cNvSpPr txBox="true"/>
            <p:nvPr/>
          </p:nvSpPr>
          <p:spPr>
            <a:xfrm rot="0">
              <a:off x="169010" y="3708694"/>
              <a:ext cx="3405851" cy="51562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359"/>
                </a:lnSpc>
              </a:pPr>
              <a:r>
                <a:rPr lang="en-US" b="true" sz="2400">
                  <a:solidFill>
                    <a:srgbClr val="F7FBFF"/>
                  </a:solidFill>
                  <a:latin typeface="Garet Bold"/>
                  <a:ea typeface="Garet Bold"/>
                  <a:cs typeface="Garet Bold"/>
                  <a:sym typeface="Garet Bold"/>
                </a:rPr>
                <a:t>SAIDUL ISLAM</a:t>
              </a:r>
            </a:p>
          </p:txBody>
        </p:sp>
        <p:sp>
          <p:nvSpPr>
            <p:cNvPr name="TextBox 44" id="44"/>
            <p:cNvSpPr txBox="true"/>
            <p:nvPr/>
          </p:nvSpPr>
          <p:spPr>
            <a:xfrm rot="0">
              <a:off x="169010" y="4186214"/>
              <a:ext cx="3405851" cy="107442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359"/>
                </a:lnSpc>
              </a:pPr>
              <a:r>
                <a:rPr lang="en-US" sz="2400">
                  <a:solidFill>
                    <a:srgbClr val="F7FBFF"/>
                  </a:solidFill>
                  <a:latin typeface="Garet Light"/>
                  <a:ea typeface="Garet Light"/>
                  <a:cs typeface="Garet Light"/>
                  <a:sym typeface="Garet Light"/>
                </a:rPr>
                <a:t>Assistant Supervisor</a:t>
              </a:r>
            </a:p>
          </p:txBody>
        </p:sp>
        <p:grpSp>
          <p:nvGrpSpPr>
            <p:cNvPr name="Group 45" id="45"/>
            <p:cNvGrpSpPr/>
            <p:nvPr/>
          </p:nvGrpSpPr>
          <p:grpSpPr>
            <a:xfrm rot="0">
              <a:off x="0" y="0"/>
              <a:ext cx="3743871" cy="3743871"/>
              <a:chOff x="0" y="0"/>
              <a:chExt cx="812800" cy="812800"/>
            </a:xfrm>
          </p:grpSpPr>
          <p:sp>
            <p:nvSpPr>
              <p:cNvPr name="Freeform 46" id="46"/>
              <p:cNvSpPr/>
              <p:nvPr/>
            </p:nvSpPr>
            <p:spPr>
              <a:xfrm flipH="false" flipV="false" rot="0">
                <a:off x="42096" y="42096"/>
                <a:ext cx="728608" cy="728608"/>
              </a:xfrm>
              <a:custGeom>
                <a:avLst/>
                <a:gdLst/>
                <a:ahLst/>
                <a:cxnLst/>
                <a:rect r="r" b="b" t="t" l="l"/>
                <a:pathLst>
                  <a:path h="728608" w="728608">
                    <a:moveTo>
                      <a:pt x="436166" y="29766"/>
                    </a:moveTo>
                    <a:lnTo>
                      <a:pt x="698842" y="292442"/>
                    </a:lnTo>
                    <a:cubicBezTo>
                      <a:pt x="738530" y="332130"/>
                      <a:pt x="738530" y="396478"/>
                      <a:pt x="698842" y="436166"/>
                    </a:cubicBezTo>
                    <a:lnTo>
                      <a:pt x="436166" y="698842"/>
                    </a:lnTo>
                    <a:cubicBezTo>
                      <a:pt x="396478" y="738530"/>
                      <a:pt x="332130" y="738530"/>
                      <a:pt x="292442" y="698842"/>
                    </a:cubicBezTo>
                    <a:lnTo>
                      <a:pt x="29766" y="436166"/>
                    </a:lnTo>
                    <a:cubicBezTo>
                      <a:pt x="-9922" y="396478"/>
                      <a:pt x="-9922" y="332130"/>
                      <a:pt x="29766" y="292442"/>
                    </a:cubicBezTo>
                    <a:lnTo>
                      <a:pt x="292442" y="29766"/>
                    </a:lnTo>
                    <a:cubicBezTo>
                      <a:pt x="332130" y="-9922"/>
                      <a:pt x="396478" y="-9922"/>
                      <a:pt x="436166" y="29766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47" id="47"/>
              <p:cNvSpPr txBox="true"/>
              <p:nvPr/>
            </p:nvSpPr>
            <p:spPr>
              <a:xfrm>
                <a:off x="139700" y="101600"/>
                <a:ext cx="533400" cy="571500"/>
              </a:xfrm>
              <a:prstGeom prst="rect">
                <a:avLst/>
              </a:prstGeom>
            </p:spPr>
            <p:txBody>
              <a:bodyPr anchor="ctr" rtlCol="false" tIns="12476" lIns="12476" bIns="12476" rIns="12476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48" id="48"/>
            <p:cNvGrpSpPr/>
            <p:nvPr/>
          </p:nvGrpSpPr>
          <p:grpSpPr>
            <a:xfrm rot="0">
              <a:off x="186031" y="186031"/>
              <a:ext cx="3371809" cy="3371809"/>
              <a:chOff x="0" y="0"/>
              <a:chExt cx="812800" cy="812800"/>
            </a:xfrm>
          </p:grpSpPr>
          <p:sp>
            <p:nvSpPr>
              <p:cNvPr name="Freeform 49" id="49"/>
              <p:cNvSpPr/>
              <p:nvPr/>
            </p:nvSpPr>
            <p:spPr>
              <a:xfrm flipH="false" flipV="false" rot="0">
                <a:off x="35056" y="35056"/>
                <a:ext cx="742688" cy="742688"/>
              </a:xfrm>
              <a:custGeom>
                <a:avLst/>
                <a:gdLst/>
                <a:ahLst/>
                <a:cxnLst/>
                <a:rect r="r" b="b" t="t" l="l"/>
                <a:pathLst>
                  <a:path h="742688" w="742688">
                    <a:moveTo>
                      <a:pt x="431188" y="24788"/>
                    </a:moveTo>
                    <a:lnTo>
                      <a:pt x="717900" y="311500"/>
                    </a:lnTo>
                    <a:cubicBezTo>
                      <a:pt x="750951" y="344551"/>
                      <a:pt x="750951" y="398137"/>
                      <a:pt x="717900" y="431188"/>
                    </a:cubicBezTo>
                    <a:lnTo>
                      <a:pt x="431188" y="717900"/>
                    </a:lnTo>
                    <a:cubicBezTo>
                      <a:pt x="398137" y="750951"/>
                      <a:pt x="344551" y="750951"/>
                      <a:pt x="311500" y="717900"/>
                    </a:cubicBezTo>
                    <a:lnTo>
                      <a:pt x="24788" y="431188"/>
                    </a:lnTo>
                    <a:cubicBezTo>
                      <a:pt x="-8263" y="398137"/>
                      <a:pt x="-8263" y="344551"/>
                      <a:pt x="24788" y="311500"/>
                    </a:cubicBezTo>
                    <a:lnTo>
                      <a:pt x="311500" y="24788"/>
                    </a:lnTo>
                    <a:cubicBezTo>
                      <a:pt x="344551" y="-8263"/>
                      <a:pt x="398137" y="-8263"/>
                      <a:pt x="431188" y="24788"/>
                    </a:cubicBezTo>
                    <a:close/>
                  </a:path>
                </a:pathLst>
              </a:custGeom>
              <a:blipFill>
                <a:blip r:embed="rId8"/>
                <a:stretch>
                  <a:fillRect l="402" t="-12709" r="402" b="-12709"/>
                </a:stretch>
              </a:blipFill>
            </p:spPr>
          </p:sp>
        </p:grpSp>
      </p:grpSp>
      <p:grpSp>
        <p:nvGrpSpPr>
          <p:cNvPr name="Group 50" id="50"/>
          <p:cNvGrpSpPr/>
          <p:nvPr/>
        </p:nvGrpSpPr>
        <p:grpSpPr>
          <a:xfrm rot="0">
            <a:off x="15071160" y="5990244"/>
            <a:ext cx="3087845" cy="3945475"/>
            <a:chOff x="0" y="0"/>
            <a:chExt cx="4117126" cy="5260634"/>
          </a:xfrm>
        </p:grpSpPr>
        <p:sp>
          <p:nvSpPr>
            <p:cNvPr name="TextBox 51" id="51"/>
            <p:cNvSpPr txBox="true"/>
            <p:nvPr/>
          </p:nvSpPr>
          <p:spPr>
            <a:xfrm rot="0">
              <a:off x="169010" y="3708694"/>
              <a:ext cx="3948117" cy="51562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359"/>
                </a:lnSpc>
              </a:pPr>
              <a:r>
                <a:rPr lang="en-US" b="true" sz="2400">
                  <a:solidFill>
                    <a:srgbClr val="F7FBFF"/>
                  </a:solidFill>
                  <a:latin typeface="Garet Bold"/>
                  <a:ea typeface="Garet Bold"/>
                  <a:cs typeface="Garet Bold"/>
                  <a:sym typeface="Garet Bold"/>
                </a:rPr>
                <a:t>SHAKIL AHMMED</a:t>
              </a:r>
            </a:p>
          </p:txBody>
        </p:sp>
        <p:sp>
          <p:nvSpPr>
            <p:cNvPr name="TextBox 52" id="52"/>
            <p:cNvSpPr txBox="true"/>
            <p:nvPr/>
          </p:nvSpPr>
          <p:spPr>
            <a:xfrm rot="0">
              <a:off x="169010" y="4186214"/>
              <a:ext cx="3405851" cy="107442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359"/>
                </a:lnSpc>
              </a:pPr>
              <a:r>
                <a:rPr lang="en-US" sz="2400">
                  <a:solidFill>
                    <a:srgbClr val="F7FBFF"/>
                  </a:solidFill>
                  <a:latin typeface="Garet Light"/>
                  <a:ea typeface="Garet Light"/>
                  <a:cs typeface="Garet Light"/>
                  <a:sym typeface="Garet Light"/>
                </a:rPr>
                <a:t>Assistant Supervisor</a:t>
              </a:r>
            </a:p>
          </p:txBody>
        </p:sp>
        <p:grpSp>
          <p:nvGrpSpPr>
            <p:cNvPr name="Group 53" id="53"/>
            <p:cNvGrpSpPr/>
            <p:nvPr/>
          </p:nvGrpSpPr>
          <p:grpSpPr>
            <a:xfrm rot="0">
              <a:off x="0" y="0"/>
              <a:ext cx="3743871" cy="3743871"/>
              <a:chOff x="0" y="0"/>
              <a:chExt cx="812800" cy="812800"/>
            </a:xfrm>
          </p:grpSpPr>
          <p:sp>
            <p:nvSpPr>
              <p:cNvPr name="Freeform 54" id="54"/>
              <p:cNvSpPr/>
              <p:nvPr/>
            </p:nvSpPr>
            <p:spPr>
              <a:xfrm flipH="false" flipV="false" rot="0">
                <a:off x="42096" y="42096"/>
                <a:ext cx="728608" cy="728608"/>
              </a:xfrm>
              <a:custGeom>
                <a:avLst/>
                <a:gdLst/>
                <a:ahLst/>
                <a:cxnLst/>
                <a:rect r="r" b="b" t="t" l="l"/>
                <a:pathLst>
                  <a:path h="728608" w="728608">
                    <a:moveTo>
                      <a:pt x="436166" y="29766"/>
                    </a:moveTo>
                    <a:lnTo>
                      <a:pt x="698842" y="292442"/>
                    </a:lnTo>
                    <a:cubicBezTo>
                      <a:pt x="738530" y="332130"/>
                      <a:pt x="738530" y="396478"/>
                      <a:pt x="698842" y="436166"/>
                    </a:cubicBezTo>
                    <a:lnTo>
                      <a:pt x="436166" y="698842"/>
                    </a:lnTo>
                    <a:cubicBezTo>
                      <a:pt x="396478" y="738530"/>
                      <a:pt x="332130" y="738530"/>
                      <a:pt x="292442" y="698842"/>
                    </a:cubicBezTo>
                    <a:lnTo>
                      <a:pt x="29766" y="436166"/>
                    </a:lnTo>
                    <a:cubicBezTo>
                      <a:pt x="-9922" y="396478"/>
                      <a:pt x="-9922" y="332130"/>
                      <a:pt x="29766" y="292442"/>
                    </a:cubicBezTo>
                    <a:lnTo>
                      <a:pt x="292442" y="29766"/>
                    </a:lnTo>
                    <a:cubicBezTo>
                      <a:pt x="332130" y="-9922"/>
                      <a:pt x="396478" y="-9922"/>
                      <a:pt x="436166" y="29766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55" id="55"/>
              <p:cNvSpPr txBox="true"/>
              <p:nvPr/>
            </p:nvSpPr>
            <p:spPr>
              <a:xfrm>
                <a:off x="139700" y="101600"/>
                <a:ext cx="533400" cy="571500"/>
              </a:xfrm>
              <a:prstGeom prst="rect">
                <a:avLst/>
              </a:prstGeom>
            </p:spPr>
            <p:txBody>
              <a:bodyPr anchor="ctr" rtlCol="false" tIns="12476" lIns="12476" bIns="12476" rIns="12476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56" id="56"/>
            <p:cNvGrpSpPr/>
            <p:nvPr/>
          </p:nvGrpSpPr>
          <p:grpSpPr>
            <a:xfrm rot="0">
              <a:off x="186031" y="186031"/>
              <a:ext cx="3371809" cy="3371809"/>
              <a:chOff x="0" y="0"/>
              <a:chExt cx="812800" cy="812800"/>
            </a:xfrm>
          </p:grpSpPr>
          <p:sp>
            <p:nvSpPr>
              <p:cNvPr name="Freeform 57" id="57"/>
              <p:cNvSpPr/>
              <p:nvPr/>
            </p:nvSpPr>
            <p:spPr>
              <a:xfrm flipH="false" flipV="false" rot="0">
                <a:off x="35056" y="35056"/>
                <a:ext cx="742688" cy="742688"/>
              </a:xfrm>
              <a:custGeom>
                <a:avLst/>
                <a:gdLst/>
                <a:ahLst/>
                <a:cxnLst/>
                <a:rect r="r" b="b" t="t" l="l"/>
                <a:pathLst>
                  <a:path h="742688" w="742688">
                    <a:moveTo>
                      <a:pt x="431188" y="24788"/>
                    </a:moveTo>
                    <a:lnTo>
                      <a:pt x="717900" y="311500"/>
                    </a:lnTo>
                    <a:cubicBezTo>
                      <a:pt x="750951" y="344551"/>
                      <a:pt x="750951" y="398137"/>
                      <a:pt x="717900" y="431188"/>
                    </a:cubicBezTo>
                    <a:lnTo>
                      <a:pt x="431188" y="717900"/>
                    </a:lnTo>
                    <a:cubicBezTo>
                      <a:pt x="398137" y="750951"/>
                      <a:pt x="344551" y="750951"/>
                      <a:pt x="311500" y="717900"/>
                    </a:cubicBezTo>
                    <a:lnTo>
                      <a:pt x="24788" y="431188"/>
                    </a:lnTo>
                    <a:cubicBezTo>
                      <a:pt x="-8263" y="398137"/>
                      <a:pt x="-8263" y="344551"/>
                      <a:pt x="24788" y="311500"/>
                    </a:cubicBezTo>
                    <a:lnTo>
                      <a:pt x="311500" y="24788"/>
                    </a:lnTo>
                    <a:cubicBezTo>
                      <a:pt x="344551" y="-8263"/>
                      <a:pt x="398137" y="-8263"/>
                      <a:pt x="431188" y="24788"/>
                    </a:cubicBezTo>
                    <a:close/>
                  </a:path>
                </a:pathLst>
              </a:custGeom>
              <a:blipFill>
                <a:blip r:embed="rId9"/>
                <a:stretch>
                  <a:fillRect l="402" t="402" r="402" b="402"/>
                </a:stretch>
              </a:blipFill>
            </p:spPr>
          </p:sp>
        </p:grpSp>
      </p:grpSp>
      <p:grpSp>
        <p:nvGrpSpPr>
          <p:cNvPr name="Group 58" id="58"/>
          <p:cNvGrpSpPr/>
          <p:nvPr/>
        </p:nvGrpSpPr>
        <p:grpSpPr>
          <a:xfrm rot="0">
            <a:off x="2934958" y="6409344"/>
            <a:ext cx="2807903" cy="3526375"/>
            <a:chOff x="0" y="0"/>
            <a:chExt cx="3743871" cy="4701834"/>
          </a:xfrm>
        </p:grpSpPr>
        <p:sp>
          <p:nvSpPr>
            <p:cNvPr name="TextBox 59" id="59"/>
            <p:cNvSpPr txBox="true"/>
            <p:nvPr/>
          </p:nvSpPr>
          <p:spPr>
            <a:xfrm rot="0">
              <a:off x="169010" y="3708694"/>
              <a:ext cx="3405851" cy="51562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359"/>
                </a:lnSpc>
              </a:pPr>
              <a:r>
                <a:rPr lang="en-US" b="true" sz="2400">
                  <a:solidFill>
                    <a:srgbClr val="F7FBFF"/>
                  </a:solidFill>
                  <a:latin typeface="Garet Bold"/>
                  <a:ea typeface="Garet Bold"/>
                  <a:cs typeface="Garet Bold"/>
                  <a:sym typeface="Garet Bold"/>
                </a:rPr>
                <a:t>TANZEEM TRINA</a:t>
              </a:r>
            </a:p>
          </p:txBody>
        </p:sp>
        <p:sp>
          <p:nvSpPr>
            <p:cNvPr name="TextBox 60" id="60"/>
            <p:cNvSpPr txBox="true"/>
            <p:nvPr/>
          </p:nvSpPr>
          <p:spPr>
            <a:xfrm rot="0">
              <a:off x="169010" y="4186214"/>
              <a:ext cx="3405851" cy="51562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359"/>
                </a:lnSpc>
              </a:pPr>
              <a:r>
                <a:rPr lang="en-US" sz="2400">
                  <a:solidFill>
                    <a:srgbClr val="F7FBFF"/>
                  </a:solidFill>
                  <a:latin typeface="Garet Light"/>
                  <a:ea typeface="Garet Light"/>
                  <a:cs typeface="Garet Light"/>
                  <a:sym typeface="Garet Light"/>
                </a:rPr>
                <a:t>Supervisor</a:t>
              </a:r>
            </a:p>
          </p:txBody>
        </p:sp>
        <p:grpSp>
          <p:nvGrpSpPr>
            <p:cNvPr name="Group 61" id="61"/>
            <p:cNvGrpSpPr/>
            <p:nvPr/>
          </p:nvGrpSpPr>
          <p:grpSpPr>
            <a:xfrm rot="0">
              <a:off x="0" y="0"/>
              <a:ext cx="3743871" cy="3743871"/>
              <a:chOff x="0" y="0"/>
              <a:chExt cx="812800" cy="812800"/>
            </a:xfrm>
          </p:grpSpPr>
          <p:sp>
            <p:nvSpPr>
              <p:cNvPr name="Freeform 62" id="62"/>
              <p:cNvSpPr/>
              <p:nvPr/>
            </p:nvSpPr>
            <p:spPr>
              <a:xfrm flipH="false" flipV="false" rot="0">
                <a:off x="42096" y="42096"/>
                <a:ext cx="728608" cy="728608"/>
              </a:xfrm>
              <a:custGeom>
                <a:avLst/>
                <a:gdLst/>
                <a:ahLst/>
                <a:cxnLst/>
                <a:rect r="r" b="b" t="t" l="l"/>
                <a:pathLst>
                  <a:path h="728608" w="728608">
                    <a:moveTo>
                      <a:pt x="436166" y="29766"/>
                    </a:moveTo>
                    <a:lnTo>
                      <a:pt x="698842" y="292442"/>
                    </a:lnTo>
                    <a:cubicBezTo>
                      <a:pt x="738530" y="332130"/>
                      <a:pt x="738530" y="396478"/>
                      <a:pt x="698842" y="436166"/>
                    </a:cubicBezTo>
                    <a:lnTo>
                      <a:pt x="436166" y="698842"/>
                    </a:lnTo>
                    <a:cubicBezTo>
                      <a:pt x="396478" y="738530"/>
                      <a:pt x="332130" y="738530"/>
                      <a:pt x="292442" y="698842"/>
                    </a:cubicBezTo>
                    <a:lnTo>
                      <a:pt x="29766" y="436166"/>
                    </a:lnTo>
                    <a:cubicBezTo>
                      <a:pt x="-9922" y="396478"/>
                      <a:pt x="-9922" y="332130"/>
                      <a:pt x="29766" y="292442"/>
                    </a:cubicBezTo>
                    <a:lnTo>
                      <a:pt x="292442" y="29766"/>
                    </a:lnTo>
                    <a:cubicBezTo>
                      <a:pt x="332130" y="-9922"/>
                      <a:pt x="396478" y="-9922"/>
                      <a:pt x="436166" y="29766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63" id="63"/>
              <p:cNvSpPr txBox="true"/>
              <p:nvPr/>
            </p:nvSpPr>
            <p:spPr>
              <a:xfrm>
                <a:off x="139700" y="101600"/>
                <a:ext cx="533400" cy="571500"/>
              </a:xfrm>
              <a:prstGeom prst="rect">
                <a:avLst/>
              </a:prstGeom>
            </p:spPr>
            <p:txBody>
              <a:bodyPr anchor="ctr" rtlCol="false" tIns="12476" lIns="12476" bIns="12476" rIns="12476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64" id="64"/>
            <p:cNvGrpSpPr/>
            <p:nvPr/>
          </p:nvGrpSpPr>
          <p:grpSpPr>
            <a:xfrm rot="0">
              <a:off x="186031" y="186031"/>
              <a:ext cx="3371809" cy="3371809"/>
              <a:chOff x="0" y="0"/>
              <a:chExt cx="812800" cy="812800"/>
            </a:xfrm>
          </p:grpSpPr>
          <p:sp>
            <p:nvSpPr>
              <p:cNvPr name="Freeform 65" id="65"/>
              <p:cNvSpPr/>
              <p:nvPr/>
            </p:nvSpPr>
            <p:spPr>
              <a:xfrm flipH="false" flipV="false" rot="0">
                <a:off x="35056" y="35056"/>
                <a:ext cx="742688" cy="742688"/>
              </a:xfrm>
              <a:custGeom>
                <a:avLst/>
                <a:gdLst/>
                <a:ahLst/>
                <a:cxnLst/>
                <a:rect r="r" b="b" t="t" l="l"/>
                <a:pathLst>
                  <a:path h="742688" w="742688">
                    <a:moveTo>
                      <a:pt x="431188" y="24788"/>
                    </a:moveTo>
                    <a:lnTo>
                      <a:pt x="717900" y="311500"/>
                    </a:lnTo>
                    <a:cubicBezTo>
                      <a:pt x="750951" y="344551"/>
                      <a:pt x="750951" y="398137"/>
                      <a:pt x="717900" y="431188"/>
                    </a:cubicBezTo>
                    <a:lnTo>
                      <a:pt x="431188" y="717900"/>
                    </a:lnTo>
                    <a:cubicBezTo>
                      <a:pt x="398137" y="750951"/>
                      <a:pt x="344551" y="750951"/>
                      <a:pt x="311500" y="717900"/>
                    </a:cubicBezTo>
                    <a:lnTo>
                      <a:pt x="24788" y="431188"/>
                    </a:lnTo>
                    <a:cubicBezTo>
                      <a:pt x="-8263" y="398137"/>
                      <a:pt x="-8263" y="344551"/>
                      <a:pt x="24788" y="311500"/>
                    </a:cubicBezTo>
                    <a:lnTo>
                      <a:pt x="311500" y="24788"/>
                    </a:lnTo>
                    <a:cubicBezTo>
                      <a:pt x="344551" y="-8263"/>
                      <a:pt x="398137" y="-8263"/>
                      <a:pt x="431188" y="24788"/>
                    </a:cubicBezTo>
                    <a:close/>
                  </a:path>
                </a:pathLst>
              </a:custGeom>
              <a:blipFill>
                <a:blip r:embed="rId10"/>
                <a:stretch>
                  <a:fillRect l="402" t="-5108" r="402" b="-5108"/>
                </a:stretch>
              </a:blipFill>
            </p:spPr>
          </p:sp>
        </p:grp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B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8100000">
            <a:off x="10987890" y="4901893"/>
            <a:ext cx="10591742" cy="1317596"/>
          </a:xfrm>
          <a:custGeom>
            <a:avLst/>
            <a:gdLst/>
            <a:ahLst/>
            <a:cxnLst/>
            <a:rect r="r" b="b" t="t" l="l"/>
            <a:pathLst>
              <a:path h="1317596" w="10591742">
                <a:moveTo>
                  <a:pt x="0" y="0"/>
                </a:moveTo>
                <a:lnTo>
                  <a:pt x="10591742" y="0"/>
                </a:lnTo>
                <a:lnTo>
                  <a:pt x="10591742" y="1317595"/>
                </a:lnTo>
                <a:lnTo>
                  <a:pt x="0" y="13175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3000"/>
            </a:blip>
            <a:stretch>
              <a:fillRect l="0" t="-20155" r="0" b="-20155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2700000">
            <a:off x="11388214" y="-62240"/>
            <a:ext cx="5864972" cy="1317596"/>
          </a:xfrm>
          <a:custGeom>
            <a:avLst/>
            <a:gdLst/>
            <a:ahLst/>
            <a:cxnLst/>
            <a:rect r="r" b="b" t="t" l="l"/>
            <a:pathLst>
              <a:path h="1317596" w="5864972">
                <a:moveTo>
                  <a:pt x="0" y="0"/>
                </a:moveTo>
                <a:lnTo>
                  <a:pt x="5864972" y="0"/>
                </a:lnTo>
                <a:lnTo>
                  <a:pt x="5864972" y="1317596"/>
                </a:lnTo>
                <a:lnTo>
                  <a:pt x="0" y="13175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</a:blip>
            <a:stretch>
              <a:fillRect l="0" t="-7391" r="-47734" b="-7391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2473942" y="-4655064"/>
            <a:ext cx="13618068" cy="13618068"/>
            <a:chOff x="0" y="0"/>
            <a:chExt cx="812800" cy="812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13187" y="13187"/>
              <a:ext cx="786426" cy="786426"/>
            </a:xfrm>
            <a:custGeom>
              <a:avLst/>
              <a:gdLst/>
              <a:ahLst/>
              <a:cxnLst/>
              <a:rect r="r" b="b" t="t" l="l"/>
              <a:pathLst>
                <a:path h="786426" w="786426">
                  <a:moveTo>
                    <a:pt x="415725" y="9325"/>
                  </a:moveTo>
                  <a:lnTo>
                    <a:pt x="777101" y="370701"/>
                  </a:lnTo>
                  <a:cubicBezTo>
                    <a:pt x="783072" y="376672"/>
                    <a:pt x="786426" y="384770"/>
                    <a:pt x="786426" y="393213"/>
                  </a:cubicBezTo>
                  <a:cubicBezTo>
                    <a:pt x="786426" y="401656"/>
                    <a:pt x="783072" y="409754"/>
                    <a:pt x="777101" y="415725"/>
                  </a:cubicBezTo>
                  <a:lnTo>
                    <a:pt x="415725" y="777101"/>
                  </a:lnTo>
                  <a:cubicBezTo>
                    <a:pt x="409754" y="783072"/>
                    <a:pt x="401656" y="786426"/>
                    <a:pt x="393213" y="786426"/>
                  </a:cubicBezTo>
                  <a:cubicBezTo>
                    <a:pt x="384770" y="786426"/>
                    <a:pt x="376672" y="783072"/>
                    <a:pt x="370701" y="777101"/>
                  </a:cubicBezTo>
                  <a:lnTo>
                    <a:pt x="9325" y="415725"/>
                  </a:lnTo>
                  <a:cubicBezTo>
                    <a:pt x="3354" y="409754"/>
                    <a:pt x="0" y="401656"/>
                    <a:pt x="0" y="393213"/>
                  </a:cubicBezTo>
                  <a:cubicBezTo>
                    <a:pt x="0" y="384770"/>
                    <a:pt x="3354" y="376672"/>
                    <a:pt x="9325" y="370701"/>
                  </a:cubicBezTo>
                  <a:lnTo>
                    <a:pt x="370701" y="9325"/>
                  </a:lnTo>
                  <a:cubicBezTo>
                    <a:pt x="376672" y="3354"/>
                    <a:pt x="384770" y="0"/>
                    <a:pt x="393213" y="0"/>
                  </a:cubicBezTo>
                  <a:cubicBezTo>
                    <a:pt x="401656" y="0"/>
                    <a:pt x="409754" y="3354"/>
                    <a:pt x="415725" y="932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139700" y="101600"/>
              <a:ext cx="533400" cy="571500"/>
            </a:xfrm>
            <a:prstGeom prst="rect">
              <a:avLst/>
            </a:prstGeom>
          </p:spPr>
          <p:txBody>
            <a:bodyPr anchor="ctr" rtlCol="false" tIns="55757" lIns="55757" bIns="55757" rIns="55757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-648645" y="4226528"/>
            <a:ext cx="19585289" cy="6336338"/>
            <a:chOff x="0" y="0"/>
            <a:chExt cx="5158265" cy="166883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5158265" cy="1668830"/>
            </a:xfrm>
            <a:custGeom>
              <a:avLst/>
              <a:gdLst/>
              <a:ahLst/>
              <a:cxnLst/>
              <a:rect r="r" b="b" t="t" l="l"/>
              <a:pathLst>
                <a:path h="1668830" w="5158265">
                  <a:moveTo>
                    <a:pt x="0" y="0"/>
                  </a:moveTo>
                  <a:lnTo>
                    <a:pt x="5158265" y="0"/>
                  </a:lnTo>
                  <a:lnTo>
                    <a:pt x="5158265" y="1668830"/>
                  </a:lnTo>
                  <a:lnTo>
                    <a:pt x="0" y="1668830"/>
                  </a:lnTo>
                  <a:close/>
                </a:path>
              </a:pathLst>
            </a:custGeom>
            <a:gradFill rotWithShape="true">
              <a:gsLst>
                <a:gs pos="0">
                  <a:srgbClr val="5DE0E6">
                    <a:alpha val="100000"/>
                  </a:srgbClr>
                </a:gs>
                <a:gs pos="100000">
                  <a:srgbClr val="004AAD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5158265" cy="170693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0" y="4312893"/>
            <a:ext cx="3439557" cy="3945475"/>
            <a:chOff x="0" y="0"/>
            <a:chExt cx="4586076" cy="5260634"/>
          </a:xfrm>
        </p:grpSpPr>
        <p:sp>
          <p:nvSpPr>
            <p:cNvPr name="TextBox 11" id="11"/>
            <p:cNvSpPr txBox="true"/>
            <p:nvPr/>
          </p:nvSpPr>
          <p:spPr>
            <a:xfrm rot="0">
              <a:off x="0" y="3614217"/>
              <a:ext cx="4586076" cy="51562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359"/>
                </a:lnSpc>
              </a:pPr>
              <a:r>
                <a:rPr lang="en-US" b="true" sz="2400">
                  <a:solidFill>
                    <a:srgbClr val="F7FBFF"/>
                  </a:solidFill>
                  <a:latin typeface="Garet Bold"/>
                  <a:ea typeface="Garet Bold"/>
                  <a:cs typeface="Garet Bold"/>
                  <a:sym typeface="Garet Bold"/>
                </a:rPr>
                <a:t>SHOHANUR RAHMAN</a:t>
              </a:r>
            </a:p>
          </p:txBody>
        </p:sp>
        <p:sp>
          <p:nvSpPr>
            <p:cNvPr name="TextBox 12" id="12"/>
            <p:cNvSpPr txBox="true"/>
            <p:nvPr/>
          </p:nvSpPr>
          <p:spPr>
            <a:xfrm rot="0">
              <a:off x="169010" y="4186214"/>
              <a:ext cx="3405851" cy="107442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359"/>
                </a:lnSpc>
              </a:pPr>
              <a:r>
                <a:rPr lang="en-US" sz="2400">
                  <a:solidFill>
                    <a:srgbClr val="F7FBFF"/>
                  </a:solidFill>
                  <a:latin typeface="Garet Light"/>
                  <a:ea typeface="Garet Light"/>
                  <a:cs typeface="Garet Light"/>
                  <a:sym typeface="Garet Light"/>
                </a:rPr>
                <a:t>Senior Executive</a:t>
              </a:r>
            </a:p>
          </p:txBody>
        </p:sp>
        <p:grpSp>
          <p:nvGrpSpPr>
            <p:cNvPr name="Group 13" id="13"/>
            <p:cNvGrpSpPr/>
            <p:nvPr/>
          </p:nvGrpSpPr>
          <p:grpSpPr>
            <a:xfrm rot="0">
              <a:off x="0" y="0"/>
              <a:ext cx="3743871" cy="3743871"/>
              <a:chOff x="0" y="0"/>
              <a:chExt cx="812800" cy="812800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42096" y="42096"/>
                <a:ext cx="728608" cy="728608"/>
              </a:xfrm>
              <a:custGeom>
                <a:avLst/>
                <a:gdLst/>
                <a:ahLst/>
                <a:cxnLst/>
                <a:rect r="r" b="b" t="t" l="l"/>
                <a:pathLst>
                  <a:path h="728608" w="728608">
                    <a:moveTo>
                      <a:pt x="436166" y="29766"/>
                    </a:moveTo>
                    <a:lnTo>
                      <a:pt x="698842" y="292442"/>
                    </a:lnTo>
                    <a:cubicBezTo>
                      <a:pt x="738530" y="332130"/>
                      <a:pt x="738530" y="396478"/>
                      <a:pt x="698842" y="436166"/>
                    </a:cubicBezTo>
                    <a:lnTo>
                      <a:pt x="436166" y="698842"/>
                    </a:lnTo>
                    <a:cubicBezTo>
                      <a:pt x="396478" y="738530"/>
                      <a:pt x="332130" y="738530"/>
                      <a:pt x="292442" y="698842"/>
                    </a:cubicBezTo>
                    <a:lnTo>
                      <a:pt x="29766" y="436166"/>
                    </a:lnTo>
                    <a:cubicBezTo>
                      <a:pt x="-9922" y="396478"/>
                      <a:pt x="-9922" y="332130"/>
                      <a:pt x="29766" y="292442"/>
                    </a:cubicBezTo>
                    <a:lnTo>
                      <a:pt x="292442" y="29766"/>
                    </a:lnTo>
                    <a:cubicBezTo>
                      <a:pt x="332130" y="-9922"/>
                      <a:pt x="396478" y="-9922"/>
                      <a:pt x="436166" y="29766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5" id="15"/>
              <p:cNvSpPr txBox="true"/>
              <p:nvPr/>
            </p:nvSpPr>
            <p:spPr>
              <a:xfrm>
                <a:off x="139700" y="101600"/>
                <a:ext cx="533400" cy="571500"/>
              </a:xfrm>
              <a:prstGeom prst="rect">
                <a:avLst/>
              </a:prstGeom>
            </p:spPr>
            <p:txBody>
              <a:bodyPr anchor="ctr" rtlCol="false" tIns="12476" lIns="12476" bIns="12476" rIns="12476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6" id="16"/>
            <p:cNvGrpSpPr/>
            <p:nvPr/>
          </p:nvGrpSpPr>
          <p:grpSpPr>
            <a:xfrm rot="0">
              <a:off x="186031" y="186031"/>
              <a:ext cx="3371809" cy="3371809"/>
              <a:chOff x="0" y="0"/>
              <a:chExt cx="812800" cy="812800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35056" y="35056"/>
                <a:ext cx="742688" cy="742688"/>
              </a:xfrm>
              <a:custGeom>
                <a:avLst/>
                <a:gdLst/>
                <a:ahLst/>
                <a:cxnLst/>
                <a:rect r="r" b="b" t="t" l="l"/>
                <a:pathLst>
                  <a:path h="742688" w="742688">
                    <a:moveTo>
                      <a:pt x="431188" y="24788"/>
                    </a:moveTo>
                    <a:lnTo>
                      <a:pt x="717900" y="311500"/>
                    </a:lnTo>
                    <a:cubicBezTo>
                      <a:pt x="750951" y="344551"/>
                      <a:pt x="750951" y="398137"/>
                      <a:pt x="717900" y="431188"/>
                    </a:cubicBezTo>
                    <a:lnTo>
                      <a:pt x="431188" y="717900"/>
                    </a:lnTo>
                    <a:cubicBezTo>
                      <a:pt x="398137" y="750951"/>
                      <a:pt x="344551" y="750951"/>
                      <a:pt x="311500" y="717900"/>
                    </a:cubicBezTo>
                    <a:lnTo>
                      <a:pt x="24788" y="431188"/>
                    </a:lnTo>
                    <a:cubicBezTo>
                      <a:pt x="-8263" y="398137"/>
                      <a:pt x="-8263" y="344551"/>
                      <a:pt x="24788" y="311500"/>
                    </a:cubicBezTo>
                    <a:lnTo>
                      <a:pt x="311500" y="24788"/>
                    </a:lnTo>
                    <a:cubicBezTo>
                      <a:pt x="344551" y="-8263"/>
                      <a:pt x="398137" y="-8263"/>
                      <a:pt x="431188" y="24788"/>
                    </a:cubicBezTo>
                    <a:close/>
                  </a:path>
                </a:pathLst>
              </a:custGeom>
              <a:blipFill>
                <a:blip r:embed="rId3"/>
                <a:stretch>
                  <a:fillRect l="402" t="-5332" r="402" b="-5332"/>
                </a:stretch>
              </a:blipFill>
            </p:spPr>
          </p:sp>
        </p:grpSp>
      </p:grpSp>
      <p:sp>
        <p:nvSpPr>
          <p:cNvPr name="Freeform 18" id="18"/>
          <p:cNvSpPr/>
          <p:nvPr/>
        </p:nvSpPr>
        <p:spPr>
          <a:xfrm flipH="false" flipV="false" rot="-8100000">
            <a:off x="16512926" y="5850556"/>
            <a:ext cx="1158687" cy="6457414"/>
          </a:xfrm>
          <a:custGeom>
            <a:avLst/>
            <a:gdLst/>
            <a:ahLst/>
            <a:cxnLst/>
            <a:rect r="r" b="b" t="t" l="l"/>
            <a:pathLst>
              <a:path h="6457414" w="1158687">
                <a:moveTo>
                  <a:pt x="0" y="0"/>
                </a:moveTo>
                <a:lnTo>
                  <a:pt x="1158686" y="0"/>
                </a:lnTo>
                <a:lnTo>
                  <a:pt x="1158686" y="6457414"/>
                </a:lnTo>
                <a:lnTo>
                  <a:pt x="0" y="64574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05286" t="0" r="-14595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-2700000">
            <a:off x="15965934" y="9622592"/>
            <a:ext cx="2857722" cy="626255"/>
          </a:xfrm>
          <a:custGeom>
            <a:avLst/>
            <a:gdLst/>
            <a:ahLst/>
            <a:cxnLst/>
            <a:rect r="r" b="b" t="t" l="l"/>
            <a:pathLst>
              <a:path h="626255" w="2857722">
                <a:moveTo>
                  <a:pt x="0" y="0"/>
                </a:moveTo>
                <a:lnTo>
                  <a:pt x="2857722" y="0"/>
                </a:lnTo>
                <a:lnTo>
                  <a:pt x="2857722" y="626255"/>
                </a:lnTo>
                <a:lnTo>
                  <a:pt x="0" y="62625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7000"/>
            </a:blip>
            <a:stretch>
              <a:fillRect l="-22095" t="0" r="-3456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-2700000">
            <a:off x="1232406" y="6280772"/>
            <a:ext cx="1158687" cy="6457414"/>
          </a:xfrm>
          <a:custGeom>
            <a:avLst/>
            <a:gdLst/>
            <a:ahLst/>
            <a:cxnLst/>
            <a:rect r="r" b="b" t="t" l="l"/>
            <a:pathLst>
              <a:path h="6457414" w="1158687">
                <a:moveTo>
                  <a:pt x="0" y="0"/>
                </a:moveTo>
                <a:lnTo>
                  <a:pt x="1158686" y="0"/>
                </a:lnTo>
                <a:lnTo>
                  <a:pt x="1158686" y="6457414"/>
                </a:lnTo>
                <a:lnTo>
                  <a:pt x="0" y="64574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05286" t="0" r="-14595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2700000">
            <a:off x="-473569" y="9498878"/>
            <a:ext cx="2857722" cy="626255"/>
          </a:xfrm>
          <a:custGeom>
            <a:avLst/>
            <a:gdLst/>
            <a:ahLst/>
            <a:cxnLst/>
            <a:rect r="r" b="b" t="t" l="l"/>
            <a:pathLst>
              <a:path h="626255" w="2857722">
                <a:moveTo>
                  <a:pt x="0" y="0"/>
                </a:moveTo>
                <a:lnTo>
                  <a:pt x="2857722" y="0"/>
                </a:lnTo>
                <a:lnTo>
                  <a:pt x="2857722" y="626255"/>
                </a:lnTo>
                <a:lnTo>
                  <a:pt x="0" y="62625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7000"/>
            </a:blip>
            <a:stretch>
              <a:fillRect l="-22095" t="0" r="-3456" b="0"/>
            </a:stretch>
          </a:blipFill>
        </p:spPr>
      </p:sp>
      <p:grpSp>
        <p:nvGrpSpPr>
          <p:cNvPr name="Group 22" id="22"/>
          <p:cNvGrpSpPr/>
          <p:nvPr/>
        </p:nvGrpSpPr>
        <p:grpSpPr>
          <a:xfrm rot="0">
            <a:off x="955292" y="1104497"/>
            <a:ext cx="4283546" cy="748759"/>
            <a:chOff x="0" y="0"/>
            <a:chExt cx="5711394" cy="998346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1589357" cy="998346"/>
            </a:xfrm>
            <a:custGeom>
              <a:avLst/>
              <a:gdLst/>
              <a:ahLst/>
              <a:cxnLst/>
              <a:rect r="r" b="b" t="t" l="l"/>
              <a:pathLst>
                <a:path h="998346" w="1589357">
                  <a:moveTo>
                    <a:pt x="0" y="0"/>
                  </a:moveTo>
                  <a:lnTo>
                    <a:pt x="1589357" y="0"/>
                  </a:lnTo>
                  <a:lnTo>
                    <a:pt x="1589357" y="998346"/>
                  </a:lnTo>
                  <a:lnTo>
                    <a:pt x="0" y="9983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  <p:sp>
          <p:nvSpPr>
            <p:cNvPr name="TextBox 24" id="24"/>
            <p:cNvSpPr txBox="true"/>
            <p:nvPr/>
          </p:nvSpPr>
          <p:spPr>
            <a:xfrm rot="0">
              <a:off x="1821561" y="292570"/>
              <a:ext cx="3889834" cy="37510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343"/>
                </a:lnSpc>
              </a:pPr>
              <a:r>
                <a:rPr lang="en-US" b="true" sz="1674">
                  <a:gradFill>
                    <a:gsLst>
                      <a:gs pos="0">
                        <a:srgbClr val="000000">
                          <a:alpha val="100000"/>
                        </a:srgbClr>
                      </a:gs>
                      <a:gs pos="100000">
                        <a:srgbClr val="3533CD">
                          <a:alpha val="100000"/>
                        </a:srgbClr>
                      </a:gs>
                    </a:gsLst>
                    <a:lin ang="0"/>
                  </a:gradFill>
                  <a:latin typeface="Garet Bold"/>
                  <a:ea typeface="Garet Bold"/>
                  <a:cs typeface="Garet Bold"/>
                  <a:sym typeface="Garet Bold"/>
                </a:rPr>
                <a:t>SALAHUDDIN ASSOCIATES</a:t>
              </a:r>
            </a:p>
          </p:txBody>
        </p:sp>
      </p:grpSp>
      <p:sp>
        <p:nvSpPr>
          <p:cNvPr name="TextBox 25" id="25"/>
          <p:cNvSpPr txBox="true"/>
          <p:nvPr/>
        </p:nvSpPr>
        <p:spPr>
          <a:xfrm rot="0">
            <a:off x="1531007" y="2131156"/>
            <a:ext cx="11124543" cy="20953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175"/>
              </a:lnSpc>
            </a:pPr>
            <a:r>
              <a:rPr lang="en-US" b="true" sz="7500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3533CD">
                        <a:alpha val="100000"/>
                      </a:srgbClr>
                    </a:gs>
                  </a:gsLst>
                  <a:lin ang="0"/>
                </a:gradFill>
                <a:latin typeface="Garet Bold"/>
                <a:ea typeface="Garet Bold"/>
                <a:cs typeface="Garet Bold"/>
                <a:sym typeface="Garet Bold"/>
              </a:rPr>
              <a:t>OUR COMPANY PROFESSIONAL TEAM</a:t>
            </a:r>
          </a:p>
        </p:txBody>
      </p:sp>
      <p:grpSp>
        <p:nvGrpSpPr>
          <p:cNvPr name="Group 26" id="26"/>
          <p:cNvGrpSpPr/>
          <p:nvPr/>
        </p:nvGrpSpPr>
        <p:grpSpPr>
          <a:xfrm rot="0">
            <a:off x="7740048" y="-1166630"/>
            <a:ext cx="2807903" cy="3526375"/>
            <a:chOff x="0" y="0"/>
            <a:chExt cx="3743871" cy="4701834"/>
          </a:xfrm>
        </p:grpSpPr>
        <p:sp>
          <p:nvSpPr>
            <p:cNvPr name="TextBox 27" id="27"/>
            <p:cNvSpPr txBox="true"/>
            <p:nvPr/>
          </p:nvSpPr>
          <p:spPr>
            <a:xfrm rot="0">
              <a:off x="169010" y="3708694"/>
              <a:ext cx="3405851" cy="51562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359"/>
                </a:lnSpc>
              </a:pPr>
              <a:r>
                <a:rPr lang="en-US" b="true" sz="2400">
                  <a:solidFill>
                    <a:srgbClr val="F7FBFF"/>
                  </a:solidFill>
                  <a:latin typeface="Garet Bold"/>
                  <a:ea typeface="Garet Bold"/>
                  <a:cs typeface="Garet Bold"/>
                  <a:sym typeface="Garet Bold"/>
                </a:rPr>
                <a:t>SYFUL ISLAM</a:t>
              </a:r>
            </a:p>
          </p:txBody>
        </p:sp>
        <p:sp>
          <p:nvSpPr>
            <p:cNvPr name="TextBox 28" id="28"/>
            <p:cNvSpPr txBox="true"/>
            <p:nvPr/>
          </p:nvSpPr>
          <p:spPr>
            <a:xfrm rot="0">
              <a:off x="169010" y="4186214"/>
              <a:ext cx="3405851" cy="51562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359"/>
                </a:lnSpc>
              </a:pPr>
              <a:r>
                <a:rPr lang="en-US" sz="2400">
                  <a:solidFill>
                    <a:srgbClr val="F7FBFF"/>
                  </a:solidFill>
                  <a:latin typeface="Garet Light"/>
                  <a:ea typeface="Garet Light"/>
                  <a:cs typeface="Garet Light"/>
                  <a:sym typeface="Garet Light"/>
                </a:rPr>
                <a:t>Senior Manager</a:t>
              </a:r>
            </a:p>
          </p:txBody>
        </p:sp>
        <p:grpSp>
          <p:nvGrpSpPr>
            <p:cNvPr name="Group 29" id="29"/>
            <p:cNvGrpSpPr/>
            <p:nvPr/>
          </p:nvGrpSpPr>
          <p:grpSpPr>
            <a:xfrm rot="0">
              <a:off x="0" y="0"/>
              <a:ext cx="3743871" cy="3743871"/>
              <a:chOff x="0" y="0"/>
              <a:chExt cx="812800" cy="812800"/>
            </a:xfrm>
          </p:grpSpPr>
          <p:sp>
            <p:nvSpPr>
              <p:cNvPr name="Freeform 30" id="30"/>
              <p:cNvSpPr/>
              <p:nvPr/>
            </p:nvSpPr>
            <p:spPr>
              <a:xfrm flipH="false" flipV="false" rot="0">
                <a:off x="42096" y="42096"/>
                <a:ext cx="728608" cy="728608"/>
              </a:xfrm>
              <a:custGeom>
                <a:avLst/>
                <a:gdLst/>
                <a:ahLst/>
                <a:cxnLst/>
                <a:rect r="r" b="b" t="t" l="l"/>
                <a:pathLst>
                  <a:path h="728608" w="728608">
                    <a:moveTo>
                      <a:pt x="436166" y="29766"/>
                    </a:moveTo>
                    <a:lnTo>
                      <a:pt x="698842" y="292442"/>
                    </a:lnTo>
                    <a:cubicBezTo>
                      <a:pt x="738530" y="332130"/>
                      <a:pt x="738530" y="396478"/>
                      <a:pt x="698842" y="436166"/>
                    </a:cubicBezTo>
                    <a:lnTo>
                      <a:pt x="436166" y="698842"/>
                    </a:lnTo>
                    <a:cubicBezTo>
                      <a:pt x="396478" y="738530"/>
                      <a:pt x="332130" y="738530"/>
                      <a:pt x="292442" y="698842"/>
                    </a:cubicBezTo>
                    <a:lnTo>
                      <a:pt x="29766" y="436166"/>
                    </a:lnTo>
                    <a:cubicBezTo>
                      <a:pt x="-9922" y="396478"/>
                      <a:pt x="-9922" y="332130"/>
                      <a:pt x="29766" y="292442"/>
                    </a:cubicBezTo>
                    <a:lnTo>
                      <a:pt x="292442" y="29766"/>
                    </a:lnTo>
                    <a:cubicBezTo>
                      <a:pt x="332130" y="-9922"/>
                      <a:pt x="396478" y="-9922"/>
                      <a:pt x="436166" y="29766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31" id="31"/>
              <p:cNvSpPr txBox="true"/>
              <p:nvPr/>
            </p:nvSpPr>
            <p:spPr>
              <a:xfrm>
                <a:off x="139700" y="101600"/>
                <a:ext cx="533400" cy="571500"/>
              </a:xfrm>
              <a:prstGeom prst="rect">
                <a:avLst/>
              </a:prstGeom>
            </p:spPr>
            <p:txBody>
              <a:bodyPr anchor="ctr" rtlCol="false" tIns="12476" lIns="12476" bIns="12476" rIns="12476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32" id="32"/>
            <p:cNvGrpSpPr/>
            <p:nvPr/>
          </p:nvGrpSpPr>
          <p:grpSpPr>
            <a:xfrm rot="0">
              <a:off x="186031" y="186031"/>
              <a:ext cx="3371809" cy="3371809"/>
              <a:chOff x="0" y="0"/>
              <a:chExt cx="812800" cy="812800"/>
            </a:xfrm>
          </p:grpSpPr>
          <p:sp>
            <p:nvSpPr>
              <p:cNvPr name="Freeform 33" id="33"/>
              <p:cNvSpPr/>
              <p:nvPr/>
            </p:nvSpPr>
            <p:spPr>
              <a:xfrm flipH="false" flipV="false" rot="0">
                <a:off x="35056" y="35056"/>
                <a:ext cx="742688" cy="742688"/>
              </a:xfrm>
              <a:custGeom>
                <a:avLst/>
                <a:gdLst/>
                <a:ahLst/>
                <a:cxnLst/>
                <a:rect r="r" b="b" t="t" l="l"/>
                <a:pathLst>
                  <a:path h="742688" w="742688">
                    <a:moveTo>
                      <a:pt x="431188" y="24788"/>
                    </a:moveTo>
                    <a:lnTo>
                      <a:pt x="717900" y="311500"/>
                    </a:lnTo>
                    <a:cubicBezTo>
                      <a:pt x="750951" y="344551"/>
                      <a:pt x="750951" y="398137"/>
                      <a:pt x="717900" y="431188"/>
                    </a:cubicBezTo>
                    <a:lnTo>
                      <a:pt x="431188" y="717900"/>
                    </a:lnTo>
                    <a:cubicBezTo>
                      <a:pt x="398137" y="750951"/>
                      <a:pt x="344551" y="750951"/>
                      <a:pt x="311500" y="717900"/>
                    </a:cubicBezTo>
                    <a:lnTo>
                      <a:pt x="24788" y="431188"/>
                    </a:lnTo>
                    <a:cubicBezTo>
                      <a:pt x="-8263" y="398137"/>
                      <a:pt x="-8263" y="344551"/>
                      <a:pt x="24788" y="311500"/>
                    </a:cubicBezTo>
                    <a:lnTo>
                      <a:pt x="311500" y="24788"/>
                    </a:lnTo>
                    <a:cubicBezTo>
                      <a:pt x="344551" y="-8263"/>
                      <a:pt x="398137" y="-8263"/>
                      <a:pt x="431188" y="24788"/>
                    </a:cubicBezTo>
                    <a:close/>
                  </a:path>
                </a:pathLst>
              </a:custGeom>
              <a:blipFill>
                <a:blip r:embed="rId6"/>
                <a:stretch>
                  <a:fillRect l="-1115" t="0" r="-1115" b="0"/>
                </a:stretch>
              </a:blipFill>
            </p:spPr>
          </p:sp>
        </p:grpSp>
      </p:grpSp>
      <p:sp>
        <p:nvSpPr>
          <p:cNvPr name="TextBox 34" id="34"/>
          <p:cNvSpPr txBox="true"/>
          <p:nvPr/>
        </p:nvSpPr>
        <p:spPr>
          <a:xfrm rot="0">
            <a:off x="5365595" y="7185822"/>
            <a:ext cx="2937164" cy="3962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b="true" sz="2400">
                <a:solidFill>
                  <a:srgbClr val="F7FBFF"/>
                </a:solidFill>
                <a:latin typeface="Garet Bold"/>
                <a:ea typeface="Garet Bold"/>
                <a:cs typeface="Garet Bold"/>
                <a:sym typeface="Garet Bold"/>
              </a:rPr>
              <a:t>LUBNA MAHZABIN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5378361" y="7568532"/>
            <a:ext cx="2541623" cy="394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43"/>
              </a:lnSpc>
            </a:pPr>
            <a:r>
              <a:rPr lang="en-US" sz="2388">
                <a:solidFill>
                  <a:srgbClr val="F7FBFF"/>
                </a:solidFill>
                <a:latin typeface="Garet Light"/>
                <a:ea typeface="Garet Light"/>
                <a:cs typeface="Garet Light"/>
                <a:sym typeface="Garet Light"/>
              </a:rPr>
              <a:t>Executive</a:t>
            </a:r>
          </a:p>
        </p:txBody>
      </p:sp>
      <p:grpSp>
        <p:nvGrpSpPr>
          <p:cNvPr name="Group 36" id="36"/>
          <p:cNvGrpSpPr/>
          <p:nvPr/>
        </p:nvGrpSpPr>
        <p:grpSpPr>
          <a:xfrm rot="0">
            <a:off x="5238838" y="4413827"/>
            <a:ext cx="2807903" cy="2807903"/>
            <a:chOff x="0" y="0"/>
            <a:chExt cx="812800" cy="812800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45683" y="45683"/>
              <a:ext cx="721435" cy="721435"/>
            </a:xfrm>
            <a:custGeom>
              <a:avLst/>
              <a:gdLst/>
              <a:ahLst/>
              <a:cxnLst/>
              <a:rect r="r" b="b" t="t" l="l"/>
              <a:pathLst>
                <a:path h="721435" w="721435">
                  <a:moveTo>
                    <a:pt x="438702" y="32302"/>
                  </a:moveTo>
                  <a:lnTo>
                    <a:pt x="689132" y="282732"/>
                  </a:lnTo>
                  <a:cubicBezTo>
                    <a:pt x="709815" y="303415"/>
                    <a:pt x="721434" y="331467"/>
                    <a:pt x="721434" y="360717"/>
                  </a:cubicBezTo>
                  <a:cubicBezTo>
                    <a:pt x="721434" y="389967"/>
                    <a:pt x="709815" y="418019"/>
                    <a:pt x="689132" y="438702"/>
                  </a:cubicBezTo>
                  <a:lnTo>
                    <a:pt x="438702" y="689132"/>
                  </a:lnTo>
                  <a:cubicBezTo>
                    <a:pt x="418019" y="709815"/>
                    <a:pt x="389967" y="721434"/>
                    <a:pt x="360717" y="721434"/>
                  </a:cubicBezTo>
                  <a:cubicBezTo>
                    <a:pt x="331467" y="721434"/>
                    <a:pt x="303415" y="709815"/>
                    <a:pt x="282732" y="689132"/>
                  </a:cubicBezTo>
                  <a:lnTo>
                    <a:pt x="32302" y="438702"/>
                  </a:lnTo>
                  <a:cubicBezTo>
                    <a:pt x="11619" y="418019"/>
                    <a:pt x="0" y="389967"/>
                    <a:pt x="0" y="360717"/>
                  </a:cubicBezTo>
                  <a:cubicBezTo>
                    <a:pt x="0" y="331467"/>
                    <a:pt x="11619" y="303415"/>
                    <a:pt x="32302" y="282732"/>
                  </a:cubicBezTo>
                  <a:lnTo>
                    <a:pt x="282732" y="32302"/>
                  </a:lnTo>
                  <a:cubicBezTo>
                    <a:pt x="303415" y="11619"/>
                    <a:pt x="331467" y="0"/>
                    <a:pt x="360717" y="0"/>
                  </a:cubicBezTo>
                  <a:cubicBezTo>
                    <a:pt x="389967" y="0"/>
                    <a:pt x="418019" y="11619"/>
                    <a:pt x="438702" y="32302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38" id="38"/>
            <p:cNvSpPr txBox="true"/>
            <p:nvPr/>
          </p:nvSpPr>
          <p:spPr>
            <a:xfrm>
              <a:off x="139700" y="101600"/>
              <a:ext cx="533400" cy="571500"/>
            </a:xfrm>
            <a:prstGeom prst="rect">
              <a:avLst/>
            </a:prstGeom>
          </p:spPr>
          <p:txBody>
            <a:bodyPr anchor="ctr" rtlCol="false" tIns="11497" lIns="11497" bIns="11497" rIns="11497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39" id="39"/>
          <p:cNvGrpSpPr/>
          <p:nvPr/>
        </p:nvGrpSpPr>
        <p:grpSpPr>
          <a:xfrm rot="0">
            <a:off x="5378361" y="4553350"/>
            <a:ext cx="2528857" cy="2528857"/>
            <a:chOff x="0" y="0"/>
            <a:chExt cx="812800" cy="812800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38043" y="38043"/>
              <a:ext cx="736715" cy="736715"/>
            </a:xfrm>
            <a:custGeom>
              <a:avLst/>
              <a:gdLst/>
              <a:ahLst/>
              <a:cxnLst/>
              <a:rect r="r" b="b" t="t" l="l"/>
              <a:pathLst>
                <a:path h="736715" w="736715">
                  <a:moveTo>
                    <a:pt x="433300" y="26900"/>
                  </a:moveTo>
                  <a:lnTo>
                    <a:pt x="709814" y="303414"/>
                  </a:lnTo>
                  <a:cubicBezTo>
                    <a:pt x="727038" y="320638"/>
                    <a:pt x="736714" y="343999"/>
                    <a:pt x="736714" y="368357"/>
                  </a:cubicBezTo>
                  <a:cubicBezTo>
                    <a:pt x="736714" y="392715"/>
                    <a:pt x="727038" y="416076"/>
                    <a:pt x="709814" y="433300"/>
                  </a:cubicBezTo>
                  <a:lnTo>
                    <a:pt x="433300" y="709814"/>
                  </a:lnTo>
                  <a:cubicBezTo>
                    <a:pt x="416076" y="727038"/>
                    <a:pt x="392715" y="736714"/>
                    <a:pt x="368357" y="736714"/>
                  </a:cubicBezTo>
                  <a:cubicBezTo>
                    <a:pt x="343999" y="736714"/>
                    <a:pt x="320638" y="727038"/>
                    <a:pt x="303414" y="709814"/>
                  </a:cubicBezTo>
                  <a:lnTo>
                    <a:pt x="26900" y="433300"/>
                  </a:lnTo>
                  <a:cubicBezTo>
                    <a:pt x="9676" y="416076"/>
                    <a:pt x="0" y="392715"/>
                    <a:pt x="0" y="368357"/>
                  </a:cubicBezTo>
                  <a:cubicBezTo>
                    <a:pt x="0" y="343999"/>
                    <a:pt x="9676" y="320638"/>
                    <a:pt x="26900" y="303414"/>
                  </a:cubicBezTo>
                  <a:lnTo>
                    <a:pt x="303414" y="26900"/>
                  </a:lnTo>
                  <a:cubicBezTo>
                    <a:pt x="320638" y="9676"/>
                    <a:pt x="343999" y="0"/>
                    <a:pt x="368357" y="0"/>
                  </a:cubicBezTo>
                  <a:cubicBezTo>
                    <a:pt x="392715" y="0"/>
                    <a:pt x="416076" y="9676"/>
                    <a:pt x="433300" y="26900"/>
                  </a:cubicBezTo>
                  <a:close/>
                </a:path>
              </a:pathLst>
            </a:custGeom>
            <a:blipFill>
              <a:blip r:embed="rId7"/>
              <a:stretch>
                <a:fillRect l="0" t="-12403" r="0" b="-12403"/>
              </a:stretch>
            </a:blipFill>
          </p:spPr>
        </p:sp>
      </p:grpSp>
      <p:grpSp>
        <p:nvGrpSpPr>
          <p:cNvPr name="Group 41" id="41"/>
          <p:cNvGrpSpPr/>
          <p:nvPr/>
        </p:nvGrpSpPr>
        <p:grpSpPr>
          <a:xfrm rot="0">
            <a:off x="10102984" y="4258432"/>
            <a:ext cx="3016074" cy="3526375"/>
            <a:chOff x="0" y="0"/>
            <a:chExt cx="4021432" cy="4701834"/>
          </a:xfrm>
        </p:grpSpPr>
        <p:sp>
          <p:nvSpPr>
            <p:cNvPr name="TextBox 42" id="42"/>
            <p:cNvSpPr txBox="true"/>
            <p:nvPr/>
          </p:nvSpPr>
          <p:spPr>
            <a:xfrm rot="0">
              <a:off x="169010" y="3708694"/>
              <a:ext cx="3852423" cy="51562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359"/>
                </a:lnSpc>
              </a:pPr>
              <a:r>
                <a:rPr lang="en-US" b="true" sz="2399">
                  <a:solidFill>
                    <a:srgbClr val="F7FBFF"/>
                  </a:solidFill>
                  <a:latin typeface="Garet Bold"/>
                  <a:ea typeface="Garet Bold"/>
                  <a:cs typeface="Garet Bold"/>
                  <a:sym typeface="Garet Bold"/>
                </a:rPr>
                <a:t>SABRINA JAHAN</a:t>
              </a:r>
            </a:p>
          </p:txBody>
        </p:sp>
        <p:sp>
          <p:nvSpPr>
            <p:cNvPr name="TextBox 43" id="43"/>
            <p:cNvSpPr txBox="true"/>
            <p:nvPr/>
          </p:nvSpPr>
          <p:spPr>
            <a:xfrm rot="0">
              <a:off x="169010" y="4186214"/>
              <a:ext cx="3405851" cy="51562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359"/>
                </a:lnSpc>
              </a:pPr>
              <a:r>
                <a:rPr lang="en-US" sz="2399">
                  <a:solidFill>
                    <a:srgbClr val="F7FBFF"/>
                  </a:solidFill>
                  <a:latin typeface="Garet Light"/>
                  <a:ea typeface="Garet Light"/>
                  <a:cs typeface="Garet Light"/>
                  <a:sym typeface="Garet Light"/>
                </a:rPr>
                <a:t>Executive</a:t>
              </a:r>
            </a:p>
          </p:txBody>
        </p:sp>
        <p:grpSp>
          <p:nvGrpSpPr>
            <p:cNvPr name="Group 44" id="44"/>
            <p:cNvGrpSpPr/>
            <p:nvPr/>
          </p:nvGrpSpPr>
          <p:grpSpPr>
            <a:xfrm rot="0">
              <a:off x="0" y="0"/>
              <a:ext cx="3743871" cy="3743871"/>
              <a:chOff x="0" y="0"/>
              <a:chExt cx="812800" cy="812800"/>
            </a:xfrm>
          </p:grpSpPr>
          <p:sp>
            <p:nvSpPr>
              <p:cNvPr name="Freeform 45" id="45"/>
              <p:cNvSpPr/>
              <p:nvPr/>
            </p:nvSpPr>
            <p:spPr>
              <a:xfrm flipH="false" flipV="false" rot="0">
                <a:off x="42096" y="42096"/>
                <a:ext cx="728608" cy="728608"/>
              </a:xfrm>
              <a:custGeom>
                <a:avLst/>
                <a:gdLst/>
                <a:ahLst/>
                <a:cxnLst/>
                <a:rect r="r" b="b" t="t" l="l"/>
                <a:pathLst>
                  <a:path h="728608" w="728608">
                    <a:moveTo>
                      <a:pt x="436166" y="29766"/>
                    </a:moveTo>
                    <a:lnTo>
                      <a:pt x="698842" y="292442"/>
                    </a:lnTo>
                    <a:cubicBezTo>
                      <a:pt x="738530" y="332130"/>
                      <a:pt x="738530" y="396478"/>
                      <a:pt x="698842" y="436166"/>
                    </a:cubicBezTo>
                    <a:lnTo>
                      <a:pt x="436166" y="698842"/>
                    </a:lnTo>
                    <a:cubicBezTo>
                      <a:pt x="396478" y="738530"/>
                      <a:pt x="332130" y="738530"/>
                      <a:pt x="292442" y="698842"/>
                    </a:cubicBezTo>
                    <a:lnTo>
                      <a:pt x="29766" y="436166"/>
                    </a:lnTo>
                    <a:cubicBezTo>
                      <a:pt x="-9922" y="396478"/>
                      <a:pt x="-9922" y="332130"/>
                      <a:pt x="29766" y="292442"/>
                    </a:cubicBezTo>
                    <a:lnTo>
                      <a:pt x="292442" y="29766"/>
                    </a:lnTo>
                    <a:cubicBezTo>
                      <a:pt x="332130" y="-9922"/>
                      <a:pt x="396478" y="-9922"/>
                      <a:pt x="436166" y="29766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46" id="46"/>
              <p:cNvSpPr txBox="true"/>
              <p:nvPr/>
            </p:nvSpPr>
            <p:spPr>
              <a:xfrm>
                <a:off x="139700" y="101600"/>
                <a:ext cx="533400" cy="571500"/>
              </a:xfrm>
              <a:prstGeom prst="rect">
                <a:avLst/>
              </a:prstGeom>
            </p:spPr>
            <p:txBody>
              <a:bodyPr anchor="ctr" rtlCol="false" tIns="12476" lIns="12476" bIns="12476" rIns="12476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47" id="47"/>
            <p:cNvGrpSpPr/>
            <p:nvPr/>
          </p:nvGrpSpPr>
          <p:grpSpPr>
            <a:xfrm rot="0">
              <a:off x="186031" y="186031"/>
              <a:ext cx="3371809" cy="3371809"/>
              <a:chOff x="0" y="0"/>
              <a:chExt cx="812800" cy="812800"/>
            </a:xfrm>
          </p:grpSpPr>
          <p:sp>
            <p:nvSpPr>
              <p:cNvPr name="Freeform 48" id="48"/>
              <p:cNvSpPr/>
              <p:nvPr/>
            </p:nvSpPr>
            <p:spPr>
              <a:xfrm flipH="false" flipV="false" rot="0">
                <a:off x="35056" y="35056"/>
                <a:ext cx="742688" cy="742688"/>
              </a:xfrm>
              <a:custGeom>
                <a:avLst/>
                <a:gdLst/>
                <a:ahLst/>
                <a:cxnLst/>
                <a:rect r="r" b="b" t="t" l="l"/>
                <a:pathLst>
                  <a:path h="742688" w="742688">
                    <a:moveTo>
                      <a:pt x="431188" y="24788"/>
                    </a:moveTo>
                    <a:lnTo>
                      <a:pt x="717900" y="311500"/>
                    </a:lnTo>
                    <a:cubicBezTo>
                      <a:pt x="750951" y="344551"/>
                      <a:pt x="750951" y="398137"/>
                      <a:pt x="717900" y="431188"/>
                    </a:cubicBezTo>
                    <a:lnTo>
                      <a:pt x="431188" y="717900"/>
                    </a:lnTo>
                    <a:cubicBezTo>
                      <a:pt x="398137" y="750951"/>
                      <a:pt x="344551" y="750951"/>
                      <a:pt x="311500" y="717900"/>
                    </a:cubicBezTo>
                    <a:lnTo>
                      <a:pt x="24788" y="431188"/>
                    </a:lnTo>
                    <a:cubicBezTo>
                      <a:pt x="-8263" y="398137"/>
                      <a:pt x="-8263" y="344551"/>
                      <a:pt x="24788" y="311500"/>
                    </a:cubicBezTo>
                    <a:lnTo>
                      <a:pt x="311500" y="24788"/>
                    </a:lnTo>
                    <a:cubicBezTo>
                      <a:pt x="344551" y="-8263"/>
                      <a:pt x="398137" y="-8263"/>
                      <a:pt x="431188" y="24788"/>
                    </a:cubicBezTo>
                    <a:close/>
                  </a:path>
                </a:pathLst>
              </a:custGeom>
              <a:blipFill>
                <a:blip r:embed="rId8"/>
                <a:stretch>
                  <a:fillRect l="402" t="-11997" r="402" b="-11997"/>
                </a:stretch>
              </a:blipFill>
            </p:spPr>
          </p:sp>
        </p:grpSp>
      </p:grpSp>
      <p:grpSp>
        <p:nvGrpSpPr>
          <p:cNvPr name="Group 49" id="49"/>
          <p:cNvGrpSpPr/>
          <p:nvPr/>
        </p:nvGrpSpPr>
        <p:grpSpPr>
          <a:xfrm rot="0">
            <a:off x="7363685" y="6618894"/>
            <a:ext cx="4109414" cy="3526375"/>
            <a:chOff x="0" y="0"/>
            <a:chExt cx="5479219" cy="4701834"/>
          </a:xfrm>
        </p:grpSpPr>
        <p:sp>
          <p:nvSpPr>
            <p:cNvPr name="TextBox 50" id="50"/>
            <p:cNvSpPr txBox="true"/>
            <p:nvPr/>
          </p:nvSpPr>
          <p:spPr>
            <a:xfrm rot="0">
              <a:off x="0" y="3708694"/>
              <a:ext cx="5479219" cy="51562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359"/>
                </a:lnSpc>
              </a:pPr>
              <a:r>
                <a:rPr lang="en-US" b="true" sz="2400">
                  <a:solidFill>
                    <a:srgbClr val="F7FBFF"/>
                  </a:solidFill>
                  <a:latin typeface="Garet Bold"/>
                  <a:ea typeface="Garet Bold"/>
                  <a:cs typeface="Garet Bold"/>
                  <a:sym typeface="Garet Bold"/>
                </a:rPr>
                <a:t>KAZI RIYAD HOSSAIN</a:t>
              </a:r>
            </a:p>
          </p:txBody>
        </p:sp>
        <p:sp>
          <p:nvSpPr>
            <p:cNvPr name="TextBox 51" id="51"/>
            <p:cNvSpPr txBox="true"/>
            <p:nvPr/>
          </p:nvSpPr>
          <p:spPr>
            <a:xfrm rot="0">
              <a:off x="829347" y="4186214"/>
              <a:ext cx="3405851" cy="51562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359"/>
                </a:lnSpc>
              </a:pPr>
              <a:r>
                <a:rPr lang="en-US" sz="2400">
                  <a:solidFill>
                    <a:srgbClr val="F7FBFF"/>
                  </a:solidFill>
                  <a:latin typeface="Garet Light"/>
                  <a:ea typeface="Garet Light"/>
                  <a:cs typeface="Garet Light"/>
                  <a:sym typeface="Garet Light"/>
                </a:rPr>
                <a:t>Executive</a:t>
              </a:r>
            </a:p>
          </p:txBody>
        </p:sp>
        <p:grpSp>
          <p:nvGrpSpPr>
            <p:cNvPr name="Group 52" id="52"/>
            <p:cNvGrpSpPr/>
            <p:nvPr/>
          </p:nvGrpSpPr>
          <p:grpSpPr>
            <a:xfrm rot="0">
              <a:off x="660337" y="0"/>
              <a:ext cx="3743871" cy="3743871"/>
              <a:chOff x="0" y="0"/>
              <a:chExt cx="812800" cy="812800"/>
            </a:xfrm>
          </p:grpSpPr>
          <p:sp>
            <p:nvSpPr>
              <p:cNvPr name="Freeform 53" id="53"/>
              <p:cNvSpPr/>
              <p:nvPr/>
            </p:nvSpPr>
            <p:spPr>
              <a:xfrm flipH="false" flipV="false" rot="0">
                <a:off x="42096" y="42096"/>
                <a:ext cx="728608" cy="728608"/>
              </a:xfrm>
              <a:custGeom>
                <a:avLst/>
                <a:gdLst/>
                <a:ahLst/>
                <a:cxnLst/>
                <a:rect r="r" b="b" t="t" l="l"/>
                <a:pathLst>
                  <a:path h="728608" w="728608">
                    <a:moveTo>
                      <a:pt x="436166" y="29766"/>
                    </a:moveTo>
                    <a:lnTo>
                      <a:pt x="698842" y="292442"/>
                    </a:lnTo>
                    <a:cubicBezTo>
                      <a:pt x="738530" y="332130"/>
                      <a:pt x="738530" y="396478"/>
                      <a:pt x="698842" y="436166"/>
                    </a:cubicBezTo>
                    <a:lnTo>
                      <a:pt x="436166" y="698842"/>
                    </a:lnTo>
                    <a:cubicBezTo>
                      <a:pt x="396478" y="738530"/>
                      <a:pt x="332130" y="738530"/>
                      <a:pt x="292442" y="698842"/>
                    </a:cubicBezTo>
                    <a:lnTo>
                      <a:pt x="29766" y="436166"/>
                    </a:lnTo>
                    <a:cubicBezTo>
                      <a:pt x="-9922" y="396478"/>
                      <a:pt x="-9922" y="332130"/>
                      <a:pt x="29766" y="292442"/>
                    </a:cubicBezTo>
                    <a:lnTo>
                      <a:pt x="292442" y="29766"/>
                    </a:lnTo>
                    <a:cubicBezTo>
                      <a:pt x="332130" y="-9922"/>
                      <a:pt x="396478" y="-9922"/>
                      <a:pt x="436166" y="29766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54" id="54"/>
              <p:cNvSpPr txBox="true"/>
              <p:nvPr/>
            </p:nvSpPr>
            <p:spPr>
              <a:xfrm>
                <a:off x="139700" y="101600"/>
                <a:ext cx="533400" cy="571500"/>
              </a:xfrm>
              <a:prstGeom prst="rect">
                <a:avLst/>
              </a:prstGeom>
            </p:spPr>
            <p:txBody>
              <a:bodyPr anchor="ctr" rtlCol="false" tIns="12476" lIns="12476" bIns="12476" rIns="12476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55" id="55"/>
            <p:cNvGrpSpPr/>
            <p:nvPr/>
          </p:nvGrpSpPr>
          <p:grpSpPr>
            <a:xfrm rot="0">
              <a:off x="846368" y="186031"/>
              <a:ext cx="3371809" cy="3371809"/>
              <a:chOff x="0" y="0"/>
              <a:chExt cx="812800" cy="812800"/>
            </a:xfrm>
          </p:grpSpPr>
          <p:sp>
            <p:nvSpPr>
              <p:cNvPr name="Freeform 56" id="56"/>
              <p:cNvSpPr/>
              <p:nvPr/>
            </p:nvSpPr>
            <p:spPr>
              <a:xfrm flipH="false" flipV="false" rot="0">
                <a:off x="35056" y="35056"/>
                <a:ext cx="742688" cy="742688"/>
              </a:xfrm>
              <a:custGeom>
                <a:avLst/>
                <a:gdLst/>
                <a:ahLst/>
                <a:cxnLst/>
                <a:rect r="r" b="b" t="t" l="l"/>
                <a:pathLst>
                  <a:path h="742688" w="742688">
                    <a:moveTo>
                      <a:pt x="431188" y="24788"/>
                    </a:moveTo>
                    <a:lnTo>
                      <a:pt x="717900" y="311500"/>
                    </a:lnTo>
                    <a:cubicBezTo>
                      <a:pt x="750951" y="344551"/>
                      <a:pt x="750951" y="398137"/>
                      <a:pt x="717900" y="431188"/>
                    </a:cubicBezTo>
                    <a:lnTo>
                      <a:pt x="431188" y="717900"/>
                    </a:lnTo>
                    <a:cubicBezTo>
                      <a:pt x="398137" y="750951"/>
                      <a:pt x="344551" y="750951"/>
                      <a:pt x="311500" y="717900"/>
                    </a:cubicBezTo>
                    <a:lnTo>
                      <a:pt x="24788" y="431188"/>
                    </a:lnTo>
                    <a:cubicBezTo>
                      <a:pt x="-8263" y="398137"/>
                      <a:pt x="-8263" y="344551"/>
                      <a:pt x="24788" y="311500"/>
                    </a:cubicBezTo>
                    <a:lnTo>
                      <a:pt x="311500" y="24788"/>
                    </a:lnTo>
                    <a:cubicBezTo>
                      <a:pt x="344551" y="-8263"/>
                      <a:pt x="398137" y="-8263"/>
                      <a:pt x="431188" y="24788"/>
                    </a:cubicBezTo>
                    <a:close/>
                  </a:path>
                </a:pathLst>
              </a:custGeom>
              <a:blipFill>
                <a:blip r:embed="rId9"/>
                <a:stretch>
                  <a:fillRect l="402" t="-11438" r="402" b="-11438"/>
                </a:stretch>
              </a:blipFill>
            </p:spPr>
          </p:sp>
        </p:grpSp>
      </p:grpSp>
      <p:grpSp>
        <p:nvGrpSpPr>
          <p:cNvPr name="Group 57" id="57"/>
          <p:cNvGrpSpPr/>
          <p:nvPr/>
        </p:nvGrpSpPr>
        <p:grpSpPr>
          <a:xfrm rot="0">
            <a:off x="12655550" y="6618894"/>
            <a:ext cx="3087845" cy="3526375"/>
            <a:chOff x="0" y="0"/>
            <a:chExt cx="4117126" cy="4701834"/>
          </a:xfrm>
        </p:grpSpPr>
        <p:sp>
          <p:nvSpPr>
            <p:cNvPr name="TextBox 58" id="58"/>
            <p:cNvSpPr txBox="true"/>
            <p:nvPr/>
          </p:nvSpPr>
          <p:spPr>
            <a:xfrm rot="0">
              <a:off x="169010" y="3708694"/>
              <a:ext cx="3948117" cy="51562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359"/>
                </a:lnSpc>
              </a:pPr>
              <a:r>
                <a:rPr lang="en-US" b="true" sz="2399">
                  <a:solidFill>
                    <a:srgbClr val="F7FBFF"/>
                  </a:solidFill>
                  <a:latin typeface="Garet Bold"/>
                  <a:ea typeface="Garet Bold"/>
                  <a:cs typeface="Garet Bold"/>
                  <a:sym typeface="Garet Bold"/>
                </a:rPr>
                <a:t>ADIB MAHMUD</a:t>
              </a:r>
            </a:p>
          </p:txBody>
        </p:sp>
        <p:sp>
          <p:nvSpPr>
            <p:cNvPr name="TextBox 59" id="59"/>
            <p:cNvSpPr txBox="true"/>
            <p:nvPr/>
          </p:nvSpPr>
          <p:spPr>
            <a:xfrm rot="0">
              <a:off x="169010" y="4186214"/>
              <a:ext cx="3405851" cy="51562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359"/>
                </a:lnSpc>
              </a:pPr>
              <a:r>
                <a:rPr lang="en-US" sz="2399">
                  <a:solidFill>
                    <a:srgbClr val="F7FBFF"/>
                  </a:solidFill>
                  <a:latin typeface="Garet Light"/>
                  <a:ea typeface="Garet Light"/>
                  <a:cs typeface="Garet Light"/>
                  <a:sym typeface="Garet Light"/>
                </a:rPr>
                <a:t>Executive</a:t>
              </a:r>
            </a:p>
          </p:txBody>
        </p:sp>
        <p:grpSp>
          <p:nvGrpSpPr>
            <p:cNvPr name="Group 60" id="60"/>
            <p:cNvGrpSpPr/>
            <p:nvPr/>
          </p:nvGrpSpPr>
          <p:grpSpPr>
            <a:xfrm rot="0">
              <a:off x="0" y="0"/>
              <a:ext cx="3743871" cy="3743871"/>
              <a:chOff x="0" y="0"/>
              <a:chExt cx="812800" cy="812800"/>
            </a:xfrm>
          </p:grpSpPr>
          <p:sp>
            <p:nvSpPr>
              <p:cNvPr name="Freeform 61" id="61"/>
              <p:cNvSpPr/>
              <p:nvPr/>
            </p:nvSpPr>
            <p:spPr>
              <a:xfrm flipH="false" flipV="false" rot="0">
                <a:off x="42096" y="42096"/>
                <a:ext cx="728608" cy="728608"/>
              </a:xfrm>
              <a:custGeom>
                <a:avLst/>
                <a:gdLst/>
                <a:ahLst/>
                <a:cxnLst/>
                <a:rect r="r" b="b" t="t" l="l"/>
                <a:pathLst>
                  <a:path h="728608" w="728608">
                    <a:moveTo>
                      <a:pt x="436166" y="29766"/>
                    </a:moveTo>
                    <a:lnTo>
                      <a:pt x="698842" y="292442"/>
                    </a:lnTo>
                    <a:cubicBezTo>
                      <a:pt x="738530" y="332130"/>
                      <a:pt x="738530" y="396478"/>
                      <a:pt x="698842" y="436166"/>
                    </a:cubicBezTo>
                    <a:lnTo>
                      <a:pt x="436166" y="698842"/>
                    </a:lnTo>
                    <a:cubicBezTo>
                      <a:pt x="396478" y="738530"/>
                      <a:pt x="332130" y="738530"/>
                      <a:pt x="292442" y="698842"/>
                    </a:cubicBezTo>
                    <a:lnTo>
                      <a:pt x="29766" y="436166"/>
                    </a:lnTo>
                    <a:cubicBezTo>
                      <a:pt x="-9922" y="396478"/>
                      <a:pt x="-9922" y="332130"/>
                      <a:pt x="29766" y="292442"/>
                    </a:cubicBezTo>
                    <a:lnTo>
                      <a:pt x="292442" y="29766"/>
                    </a:lnTo>
                    <a:cubicBezTo>
                      <a:pt x="332130" y="-9922"/>
                      <a:pt x="396478" y="-9922"/>
                      <a:pt x="436166" y="29766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62" id="62"/>
              <p:cNvSpPr txBox="true"/>
              <p:nvPr/>
            </p:nvSpPr>
            <p:spPr>
              <a:xfrm>
                <a:off x="139700" y="101600"/>
                <a:ext cx="533400" cy="571500"/>
              </a:xfrm>
              <a:prstGeom prst="rect">
                <a:avLst/>
              </a:prstGeom>
            </p:spPr>
            <p:txBody>
              <a:bodyPr anchor="ctr" rtlCol="false" tIns="12476" lIns="12476" bIns="12476" rIns="12476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63" id="63"/>
            <p:cNvGrpSpPr/>
            <p:nvPr/>
          </p:nvGrpSpPr>
          <p:grpSpPr>
            <a:xfrm rot="0">
              <a:off x="186031" y="186031"/>
              <a:ext cx="3371809" cy="3371809"/>
              <a:chOff x="0" y="0"/>
              <a:chExt cx="812800" cy="812800"/>
            </a:xfrm>
          </p:grpSpPr>
          <p:sp>
            <p:nvSpPr>
              <p:cNvPr name="Freeform 64" id="64"/>
              <p:cNvSpPr/>
              <p:nvPr/>
            </p:nvSpPr>
            <p:spPr>
              <a:xfrm flipH="false" flipV="false" rot="0">
                <a:off x="35056" y="35056"/>
                <a:ext cx="742688" cy="742688"/>
              </a:xfrm>
              <a:custGeom>
                <a:avLst/>
                <a:gdLst/>
                <a:ahLst/>
                <a:cxnLst/>
                <a:rect r="r" b="b" t="t" l="l"/>
                <a:pathLst>
                  <a:path h="742688" w="742688">
                    <a:moveTo>
                      <a:pt x="431188" y="24788"/>
                    </a:moveTo>
                    <a:lnTo>
                      <a:pt x="717900" y="311500"/>
                    </a:lnTo>
                    <a:cubicBezTo>
                      <a:pt x="750951" y="344551"/>
                      <a:pt x="750951" y="398137"/>
                      <a:pt x="717900" y="431188"/>
                    </a:cubicBezTo>
                    <a:lnTo>
                      <a:pt x="431188" y="717900"/>
                    </a:lnTo>
                    <a:cubicBezTo>
                      <a:pt x="398137" y="750951"/>
                      <a:pt x="344551" y="750951"/>
                      <a:pt x="311500" y="717900"/>
                    </a:cubicBezTo>
                    <a:lnTo>
                      <a:pt x="24788" y="431188"/>
                    </a:lnTo>
                    <a:cubicBezTo>
                      <a:pt x="-8263" y="398137"/>
                      <a:pt x="-8263" y="344551"/>
                      <a:pt x="24788" y="311500"/>
                    </a:cubicBezTo>
                    <a:lnTo>
                      <a:pt x="311500" y="24788"/>
                    </a:lnTo>
                    <a:cubicBezTo>
                      <a:pt x="344551" y="-8263"/>
                      <a:pt x="398137" y="-8263"/>
                      <a:pt x="431188" y="24788"/>
                    </a:cubicBezTo>
                    <a:close/>
                  </a:path>
                </a:pathLst>
              </a:custGeom>
              <a:blipFill>
                <a:blip r:embed="rId10"/>
                <a:stretch>
                  <a:fillRect l="402" t="-12138" r="402" b="-12138"/>
                </a:stretch>
              </a:blipFill>
            </p:spPr>
          </p:sp>
        </p:grpSp>
      </p:grpSp>
      <p:grpSp>
        <p:nvGrpSpPr>
          <p:cNvPr name="Group 65" id="65"/>
          <p:cNvGrpSpPr/>
          <p:nvPr/>
        </p:nvGrpSpPr>
        <p:grpSpPr>
          <a:xfrm rot="0">
            <a:off x="2870025" y="6618894"/>
            <a:ext cx="2807903" cy="3526375"/>
            <a:chOff x="0" y="0"/>
            <a:chExt cx="3743871" cy="4701834"/>
          </a:xfrm>
        </p:grpSpPr>
        <p:sp>
          <p:nvSpPr>
            <p:cNvPr name="TextBox 66" id="66"/>
            <p:cNvSpPr txBox="true"/>
            <p:nvPr/>
          </p:nvSpPr>
          <p:spPr>
            <a:xfrm rot="0">
              <a:off x="169010" y="3708694"/>
              <a:ext cx="3405851" cy="51562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359"/>
                </a:lnSpc>
              </a:pPr>
              <a:r>
                <a:rPr lang="en-US" b="true" sz="2400">
                  <a:solidFill>
                    <a:srgbClr val="F7FBFF"/>
                  </a:solidFill>
                  <a:latin typeface="Garet Bold"/>
                  <a:ea typeface="Garet Bold"/>
                  <a:cs typeface="Garet Bold"/>
                  <a:sym typeface="Garet Bold"/>
                </a:rPr>
                <a:t>SREEZON DATTA</a:t>
              </a:r>
            </a:p>
          </p:txBody>
        </p:sp>
        <p:sp>
          <p:nvSpPr>
            <p:cNvPr name="TextBox 67" id="67"/>
            <p:cNvSpPr txBox="true"/>
            <p:nvPr/>
          </p:nvSpPr>
          <p:spPr>
            <a:xfrm rot="0">
              <a:off x="169010" y="4186214"/>
              <a:ext cx="3405851" cy="51562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359"/>
                </a:lnSpc>
              </a:pPr>
              <a:r>
                <a:rPr lang="en-US" sz="2400">
                  <a:solidFill>
                    <a:srgbClr val="F7FBFF"/>
                  </a:solidFill>
                  <a:latin typeface="Garet Light"/>
                  <a:ea typeface="Garet Light"/>
                  <a:cs typeface="Garet Light"/>
                  <a:sym typeface="Garet Light"/>
                </a:rPr>
                <a:t>Executive</a:t>
              </a:r>
            </a:p>
          </p:txBody>
        </p:sp>
        <p:grpSp>
          <p:nvGrpSpPr>
            <p:cNvPr name="Group 68" id="68"/>
            <p:cNvGrpSpPr/>
            <p:nvPr/>
          </p:nvGrpSpPr>
          <p:grpSpPr>
            <a:xfrm rot="0">
              <a:off x="0" y="0"/>
              <a:ext cx="3743871" cy="3743871"/>
              <a:chOff x="0" y="0"/>
              <a:chExt cx="812800" cy="812800"/>
            </a:xfrm>
          </p:grpSpPr>
          <p:sp>
            <p:nvSpPr>
              <p:cNvPr name="Freeform 69" id="69"/>
              <p:cNvSpPr/>
              <p:nvPr/>
            </p:nvSpPr>
            <p:spPr>
              <a:xfrm flipH="false" flipV="false" rot="0">
                <a:off x="42096" y="42096"/>
                <a:ext cx="728608" cy="728608"/>
              </a:xfrm>
              <a:custGeom>
                <a:avLst/>
                <a:gdLst/>
                <a:ahLst/>
                <a:cxnLst/>
                <a:rect r="r" b="b" t="t" l="l"/>
                <a:pathLst>
                  <a:path h="728608" w="728608">
                    <a:moveTo>
                      <a:pt x="436166" y="29766"/>
                    </a:moveTo>
                    <a:lnTo>
                      <a:pt x="698842" y="292442"/>
                    </a:lnTo>
                    <a:cubicBezTo>
                      <a:pt x="738530" y="332130"/>
                      <a:pt x="738530" y="396478"/>
                      <a:pt x="698842" y="436166"/>
                    </a:cubicBezTo>
                    <a:lnTo>
                      <a:pt x="436166" y="698842"/>
                    </a:lnTo>
                    <a:cubicBezTo>
                      <a:pt x="396478" y="738530"/>
                      <a:pt x="332130" y="738530"/>
                      <a:pt x="292442" y="698842"/>
                    </a:cubicBezTo>
                    <a:lnTo>
                      <a:pt x="29766" y="436166"/>
                    </a:lnTo>
                    <a:cubicBezTo>
                      <a:pt x="-9922" y="396478"/>
                      <a:pt x="-9922" y="332130"/>
                      <a:pt x="29766" y="292442"/>
                    </a:cubicBezTo>
                    <a:lnTo>
                      <a:pt x="292442" y="29766"/>
                    </a:lnTo>
                    <a:cubicBezTo>
                      <a:pt x="332130" y="-9922"/>
                      <a:pt x="396478" y="-9922"/>
                      <a:pt x="436166" y="29766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70" id="70"/>
              <p:cNvSpPr txBox="true"/>
              <p:nvPr/>
            </p:nvSpPr>
            <p:spPr>
              <a:xfrm>
                <a:off x="139700" y="101600"/>
                <a:ext cx="533400" cy="571500"/>
              </a:xfrm>
              <a:prstGeom prst="rect">
                <a:avLst/>
              </a:prstGeom>
            </p:spPr>
            <p:txBody>
              <a:bodyPr anchor="ctr" rtlCol="false" tIns="12476" lIns="12476" bIns="12476" rIns="12476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71" id="71"/>
            <p:cNvGrpSpPr/>
            <p:nvPr/>
          </p:nvGrpSpPr>
          <p:grpSpPr>
            <a:xfrm rot="0">
              <a:off x="186031" y="186031"/>
              <a:ext cx="3371809" cy="3371809"/>
              <a:chOff x="0" y="0"/>
              <a:chExt cx="812800" cy="812800"/>
            </a:xfrm>
          </p:grpSpPr>
          <p:sp>
            <p:nvSpPr>
              <p:cNvPr name="Freeform 72" id="72"/>
              <p:cNvSpPr/>
              <p:nvPr/>
            </p:nvSpPr>
            <p:spPr>
              <a:xfrm flipH="false" flipV="false" rot="0">
                <a:off x="35056" y="35056"/>
                <a:ext cx="742688" cy="742688"/>
              </a:xfrm>
              <a:custGeom>
                <a:avLst/>
                <a:gdLst/>
                <a:ahLst/>
                <a:cxnLst/>
                <a:rect r="r" b="b" t="t" l="l"/>
                <a:pathLst>
                  <a:path h="742688" w="742688">
                    <a:moveTo>
                      <a:pt x="431188" y="24788"/>
                    </a:moveTo>
                    <a:lnTo>
                      <a:pt x="717900" y="311500"/>
                    </a:lnTo>
                    <a:cubicBezTo>
                      <a:pt x="750951" y="344551"/>
                      <a:pt x="750951" y="398137"/>
                      <a:pt x="717900" y="431188"/>
                    </a:cubicBezTo>
                    <a:lnTo>
                      <a:pt x="431188" y="717900"/>
                    </a:lnTo>
                    <a:cubicBezTo>
                      <a:pt x="398137" y="750951"/>
                      <a:pt x="344551" y="750951"/>
                      <a:pt x="311500" y="717900"/>
                    </a:cubicBezTo>
                    <a:lnTo>
                      <a:pt x="24788" y="431188"/>
                    </a:lnTo>
                    <a:cubicBezTo>
                      <a:pt x="-8263" y="398137"/>
                      <a:pt x="-8263" y="344551"/>
                      <a:pt x="24788" y="311500"/>
                    </a:cubicBezTo>
                    <a:lnTo>
                      <a:pt x="311500" y="24788"/>
                    </a:lnTo>
                    <a:cubicBezTo>
                      <a:pt x="344551" y="-8263"/>
                      <a:pt x="398137" y="-8263"/>
                      <a:pt x="431188" y="24788"/>
                    </a:cubicBezTo>
                    <a:close/>
                  </a:path>
                </a:pathLst>
              </a:custGeom>
              <a:blipFill>
                <a:blip r:embed="rId11"/>
                <a:stretch>
                  <a:fillRect l="402" t="-16130" r="402" b="-16130"/>
                </a:stretch>
              </a:blipFill>
            </p:spPr>
          </p:sp>
        </p:grpSp>
      </p:grpSp>
      <p:grpSp>
        <p:nvGrpSpPr>
          <p:cNvPr name="Group 73" id="73"/>
          <p:cNvGrpSpPr/>
          <p:nvPr/>
        </p:nvGrpSpPr>
        <p:grpSpPr>
          <a:xfrm rot="0">
            <a:off x="14619101" y="4312893"/>
            <a:ext cx="3087845" cy="3526375"/>
            <a:chOff x="0" y="0"/>
            <a:chExt cx="4117126" cy="4701834"/>
          </a:xfrm>
        </p:grpSpPr>
        <p:sp>
          <p:nvSpPr>
            <p:cNvPr name="TextBox 74" id="74"/>
            <p:cNvSpPr txBox="true"/>
            <p:nvPr/>
          </p:nvSpPr>
          <p:spPr>
            <a:xfrm rot="0">
              <a:off x="169010" y="3708694"/>
              <a:ext cx="3948117" cy="51562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359"/>
                </a:lnSpc>
              </a:pPr>
              <a:r>
                <a:rPr lang="en-US" b="true" sz="2399">
                  <a:solidFill>
                    <a:srgbClr val="F7FBFF"/>
                  </a:solidFill>
                  <a:latin typeface="Garet Bold"/>
                  <a:ea typeface="Garet Bold"/>
                  <a:cs typeface="Garet Bold"/>
                  <a:sym typeface="Garet Bold"/>
                </a:rPr>
                <a:t>ASHRAFUL ISLAM</a:t>
              </a:r>
            </a:p>
          </p:txBody>
        </p:sp>
        <p:sp>
          <p:nvSpPr>
            <p:cNvPr name="TextBox 75" id="75"/>
            <p:cNvSpPr txBox="true"/>
            <p:nvPr/>
          </p:nvSpPr>
          <p:spPr>
            <a:xfrm rot="0">
              <a:off x="169010" y="4186214"/>
              <a:ext cx="3405851" cy="51562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359"/>
                </a:lnSpc>
              </a:pPr>
              <a:r>
                <a:rPr lang="en-US" sz="2399">
                  <a:solidFill>
                    <a:srgbClr val="F7FBFF"/>
                  </a:solidFill>
                  <a:latin typeface="Garet Light"/>
                  <a:ea typeface="Garet Light"/>
                  <a:cs typeface="Garet Light"/>
                  <a:sym typeface="Garet Light"/>
                </a:rPr>
                <a:t>Executive</a:t>
              </a:r>
            </a:p>
          </p:txBody>
        </p:sp>
        <p:grpSp>
          <p:nvGrpSpPr>
            <p:cNvPr name="Group 76" id="76"/>
            <p:cNvGrpSpPr/>
            <p:nvPr/>
          </p:nvGrpSpPr>
          <p:grpSpPr>
            <a:xfrm rot="0">
              <a:off x="0" y="0"/>
              <a:ext cx="3743871" cy="3743871"/>
              <a:chOff x="0" y="0"/>
              <a:chExt cx="812800" cy="812800"/>
            </a:xfrm>
          </p:grpSpPr>
          <p:sp>
            <p:nvSpPr>
              <p:cNvPr name="Freeform 77" id="77"/>
              <p:cNvSpPr/>
              <p:nvPr/>
            </p:nvSpPr>
            <p:spPr>
              <a:xfrm flipH="false" flipV="false" rot="0">
                <a:off x="42096" y="42096"/>
                <a:ext cx="728608" cy="728608"/>
              </a:xfrm>
              <a:custGeom>
                <a:avLst/>
                <a:gdLst/>
                <a:ahLst/>
                <a:cxnLst/>
                <a:rect r="r" b="b" t="t" l="l"/>
                <a:pathLst>
                  <a:path h="728608" w="728608">
                    <a:moveTo>
                      <a:pt x="436166" y="29766"/>
                    </a:moveTo>
                    <a:lnTo>
                      <a:pt x="698842" y="292442"/>
                    </a:lnTo>
                    <a:cubicBezTo>
                      <a:pt x="738530" y="332130"/>
                      <a:pt x="738530" y="396478"/>
                      <a:pt x="698842" y="436166"/>
                    </a:cubicBezTo>
                    <a:lnTo>
                      <a:pt x="436166" y="698842"/>
                    </a:lnTo>
                    <a:cubicBezTo>
                      <a:pt x="396478" y="738530"/>
                      <a:pt x="332130" y="738530"/>
                      <a:pt x="292442" y="698842"/>
                    </a:cubicBezTo>
                    <a:lnTo>
                      <a:pt x="29766" y="436166"/>
                    </a:lnTo>
                    <a:cubicBezTo>
                      <a:pt x="-9922" y="396478"/>
                      <a:pt x="-9922" y="332130"/>
                      <a:pt x="29766" y="292442"/>
                    </a:cubicBezTo>
                    <a:lnTo>
                      <a:pt x="292442" y="29766"/>
                    </a:lnTo>
                    <a:cubicBezTo>
                      <a:pt x="332130" y="-9922"/>
                      <a:pt x="396478" y="-9922"/>
                      <a:pt x="436166" y="29766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78" id="78"/>
              <p:cNvSpPr txBox="true"/>
              <p:nvPr/>
            </p:nvSpPr>
            <p:spPr>
              <a:xfrm>
                <a:off x="139700" y="101600"/>
                <a:ext cx="533400" cy="571500"/>
              </a:xfrm>
              <a:prstGeom prst="rect">
                <a:avLst/>
              </a:prstGeom>
            </p:spPr>
            <p:txBody>
              <a:bodyPr anchor="ctr" rtlCol="false" tIns="12476" lIns="12476" bIns="12476" rIns="12476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79" id="79"/>
            <p:cNvGrpSpPr/>
            <p:nvPr/>
          </p:nvGrpSpPr>
          <p:grpSpPr>
            <a:xfrm rot="0">
              <a:off x="186031" y="186031"/>
              <a:ext cx="3371809" cy="3371809"/>
              <a:chOff x="0" y="0"/>
              <a:chExt cx="812800" cy="812800"/>
            </a:xfrm>
          </p:grpSpPr>
          <p:sp>
            <p:nvSpPr>
              <p:cNvPr name="Freeform 80" id="80"/>
              <p:cNvSpPr/>
              <p:nvPr/>
            </p:nvSpPr>
            <p:spPr>
              <a:xfrm flipH="false" flipV="false" rot="0">
                <a:off x="35056" y="35056"/>
                <a:ext cx="742688" cy="742688"/>
              </a:xfrm>
              <a:custGeom>
                <a:avLst/>
                <a:gdLst/>
                <a:ahLst/>
                <a:cxnLst/>
                <a:rect r="r" b="b" t="t" l="l"/>
                <a:pathLst>
                  <a:path h="742688" w="742688">
                    <a:moveTo>
                      <a:pt x="431188" y="24788"/>
                    </a:moveTo>
                    <a:lnTo>
                      <a:pt x="717900" y="311500"/>
                    </a:lnTo>
                    <a:cubicBezTo>
                      <a:pt x="750951" y="344551"/>
                      <a:pt x="750951" y="398137"/>
                      <a:pt x="717900" y="431188"/>
                    </a:cubicBezTo>
                    <a:lnTo>
                      <a:pt x="431188" y="717900"/>
                    </a:lnTo>
                    <a:cubicBezTo>
                      <a:pt x="398137" y="750951"/>
                      <a:pt x="344551" y="750951"/>
                      <a:pt x="311500" y="717900"/>
                    </a:cubicBezTo>
                    <a:lnTo>
                      <a:pt x="24788" y="431188"/>
                    </a:lnTo>
                    <a:cubicBezTo>
                      <a:pt x="-8263" y="398137"/>
                      <a:pt x="-8263" y="344551"/>
                      <a:pt x="24788" y="311500"/>
                    </a:cubicBezTo>
                    <a:lnTo>
                      <a:pt x="311500" y="24788"/>
                    </a:lnTo>
                    <a:cubicBezTo>
                      <a:pt x="344551" y="-8263"/>
                      <a:pt x="398137" y="-8263"/>
                      <a:pt x="431188" y="24788"/>
                    </a:cubicBezTo>
                    <a:close/>
                  </a:path>
                </a:pathLst>
              </a:custGeom>
              <a:blipFill>
                <a:blip r:embed="rId12"/>
                <a:stretch>
                  <a:fillRect l="402" t="-11997" r="402" b="-11997"/>
                </a:stretch>
              </a:blipFill>
            </p:spPr>
          </p:sp>
        </p:grp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B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40054" y="8404680"/>
            <a:ext cx="8105125" cy="1414713"/>
          </a:xfrm>
          <a:custGeom>
            <a:avLst/>
            <a:gdLst/>
            <a:ahLst/>
            <a:cxnLst/>
            <a:rect r="r" b="b" t="t" l="l"/>
            <a:pathLst>
              <a:path h="1414713" w="8105125">
                <a:moveTo>
                  <a:pt x="0" y="0"/>
                </a:moveTo>
                <a:lnTo>
                  <a:pt x="8105125" y="0"/>
                </a:lnTo>
                <a:lnTo>
                  <a:pt x="8105125" y="1414713"/>
                </a:lnTo>
                <a:lnTo>
                  <a:pt x="0" y="141471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2700000">
            <a:off x="10730600" y="4170050"/>
            <a:ext cx="6040494" cy="1054341"/>
          </a:xfrm>
          <a:custGeom>
            <a:avLst/>
            <a:gdLst/>
            <a:ahLst/>
            <a:cxnLst/>
            <a:rect r="r" b="b" t="t" l="l"/>
            <a:pathLst>
              <a:path h="1054341" w="6040494">
                <a:moveTo>
                  <a:pt x="0" y="0"/>
                </a:moveTo>
                <a:lnTo>
                  <a:pt x="6040494" y="0"/>
                </a:lnTo>
                <a:lnTo>
                  <a:pt x="6040494" y="1054341"/>
                </a:lnTo>
                <a:lnTo>
                  <a:pt x="0" y="10543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8100000">
            <a:off x="10730600" y="293735"/>
            <a:ext cx="6040494" cy="1054341"/>
          </a:xfrm>
          <a:custGeom>
            <a:avLst/>
            <a:gdLst/>
            <a:ahLst/>
            <a:cxnLst/>
            <a:rect r="r" b="b" t="t" l="l"/>
            <a:pathLst>
              <a:path h="1054341" w="6040494">
                <a:moveTo>
                  <a:pt x="0" y="0"/>
                </a:moveTo>
                <a:lnTo>
                  <a:pt x="6040494" y="0"/>
                </a:lnTo>
                <a:lnTo>
                  <a:pt x="6040494" y="1054340"/>
                </a:lnTo>
                <a:lnTo>
                  <a:pt x="0" y="105434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28700" y="1925561"/>
            <a:ext cx="11124543" cy="20955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175"/>
              </a:lnSpc>
            </a:pPr>
            <a:r>
              <a:rPr lang="en-US" b="true" sz="7500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3533CD">
                        <a:alpha val="100000"/>
                      </a:srgbClr>
                    </a:gs>
                  </a:gsLst>
                  <a:lin ang="0"/>
                </a:gradFill>
                <a:latin typeface="Garet Bold"/>
                <a:ea typeface="Garet Bold"/>
                <a:cs typeface="Garet Bold"/>
                <a:sym typeface="Garet Bold"/>
              </a:rPr>
              <a:t>OUR COMPANY PREMIUM SERVICE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11741914" y="-1271750"/>
            <a:ext cx="7932947" cy="7932947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22637" y="22637"/>
              <a:ext cx="767525" cy="767525"/>
            </a:xfrm>
            <a:custGeom>
              <a:avLst/>
              <a:gdLst/>
              <a:ahLst/>
              <a:cxnLst/>
              <a:rect r="r" b="b" t="t" l="l"/>
              <a:pathLst>
                <a:path h="767525" w="767525">
                  <a:moveTo>
                    <a:pt x="422407" y="16007"/>
                  </a:moveTo>
                  <a:lnTo>
                    <a:pt x="751519" y="345119"/>
                  </a:lnTo>
                  <a:cubicBezTo>
                    <a:pt x="761768" y="355368"/>
                    <a:pt x="767526" y="369269"/>
                    <a:pt x="767526" y="383763"/>
                  </a:cubicBezTo>
                  <a:cubicBezTo>
                    <a:pt x="767526" y="398257"/>
                    <a:pt x="761768" y="412158"/>
                    <a:pt x="751519" y="422407"/>
                  </a:cubicBezTo>
                  <a:lnTo>
                    <a:pt x="422407" y="751519"/>
                  </a:lnTo>
                  <a:cubicBezTo>
                    <a:pt x="412158" y="761768"/>
                    <a:pt x="398257" y="767526"/>
                    <a:pt x="383763" y="767526"/>
                  </a:cubicBezTo>
                  <a:cubicBezTo>
                    <a:pt x="369269" y="767526"/>
                    <a:pt x="355368" y="761768"/>
                    <a:pt x="345119" y="751519"/>
                  </a:cubicBezTo>
                  <a:lnTo>
                    <a:pt x="16007" y="422407"/>
                  </a:lnTo>
                  <a:cubicBezTo>
                    <a:pt x="5758" y="412158"/>
                    <a:pt x="0" y="398257"/>
                    <a:pt x="0" y="383763"/>
                  </a:cubicBezTo>
                  <a:cubicBezTo>
                    <a:pt x="0" y="369269"/>
                    <a:pt x="5758" y="355368"/>
                    <a:pt x="16007" y="345119"/>
                  </a:cubicBezTo>
                  <a:lnTo>
                    <a:pt x="345119" y="16007"/>
                  </a:lnTo>
                  <a:cubicBezTo>
                    <a:pt x="355368" y="5758"/>
                    <a:pt x="369269" y="0"/>
                    <a:pt x="383763" y="0"/>
                  </a:cubicBezTo>
                  <a:cubicBezTo>
                    <a:pt x="398257" y="0"/>
                    <a:pt x="412158" y="5758"/>
                    <a:pt x="422407" y="16007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139700" y="101600"/>
              <a:ext cx="533400" cy="571500"/>
            </a:xfrm>
            <a:prstGeom prst="rect">
              <a:avLst/>
            </a:prstGeom>
          </p:spPr>
          <p:txBody>
            <a:bodyPr anchor="ctr" rtlCol="false" tIns="32480" lIns="32480" bIns="32480" rIns="3248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2136098" y="-877566"/>
            <a:ext cx="7144579" cy="7144579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25135" y="25135"/>
              <a:ext cx="762529" cy="762529"/>
            </a:xfrm>
            <a:custGeom>
              <a:avLst/>
              <a:gdLst/>
              <a:ahLst/>
              <a:cxnLst/>
              <a:rect r="r" b="b" t="t" l="l"/>
              <a:pathLst>
                <a:path h="762529" w="762529">
                  <a:moveTo>
                    <a:pt x="424174" y="17774"/>
                  </a:moveTo>
                  <a:lnTo>
                    <a:pt x="744756" y="338356"/>
                  </a:lnTo>
                  <a:cubicBezTo>
                    <a:pt x="756136" y="349736"/>
                    <a:pt x="762530" y="365171"/>
                    <a:pt x="762530" y="381265"/>
                  </a:cubicBezTo>
                  <a:cubicBezTo>
                    <a:pt x="762530" y="397359"/>
                    <a:pt x="756136" y="412794"/>
                    <a:pt x="744756" y="424174"/>
                  </a:cubicBezTo>
                  <a:lnTo>
                    <a:pt x="424174" y="744756"/>
                  </a:lnTo>
                  <a:cubicBezTo>
                    <a:pt x="412794" y="756136"/>
                    <a:pt x="397359" y="762530"/>
                    <a:pt x="381265" y="762530"/>
                  </a:cubicBezTo>
                  <a:cubicBezTo>
                    <a:pt x="365171" y="762530"/>
                    <a:pt x="349736" y="756136"/>
                    <a:pt x="338356" y="744756"/>
                  </a:cubicBezTo>
                  <a:lnTo>
                    <a:pt x="17774" y="424174"/>
                  </a:lnTo>
                  <a:cubicBezTo>
                    <a:pt x="6394" y="412794"/>
                    <a:pt x="0" y="397359"/>
                    <a:pt x="0" y="381265"/>
                  </a:cubicBezTo>
                  <a:cubicBezTo>
                    <a:pt x="0" y="365171"/>
                    <a:pt x="6394" y="349736"/>
                    <a:pt x="17774" y="338356"/>
                  </a:cubicBezTo>
                  <a:lnTo>
                    <a:pt x="338356" y="17774"/>
                  </a:lnTo>
                  <a:cubicBezTo>
                    <a:pt x="349736" y="6394"/>
                    <a:pt x="365171" y="0"/>
                    <a:pt x="381265" y="0"/>
                  </a:cubicBezTo>
                  <a:cubicBezTo>
                    <a:pt x="397359" y="0"/>
                    <a:pt x="412794" y="6394"/>
                    <a:pt x="424174" y="17774"/>
                  </a:cubicBezTo>
                  <a:close/>
                </a:path>
              </a:pathLst>
            </a:custGeom>
            <a:blipFill>
              <a:blip r:embed="rId3"/>
              <a:stretch>
                <a:fillRect l="-30030" t="0" r="-30030" b="0"/>
              </a:stretch>
            </a:blip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1028700" y="4021065"/>
            <a:ext cx="10033373" cy="1134591"/>
            <a:chOff x="0" y="0"/>
            <a:chExt cx="13377831" cy="1512788"/>
          </a:xfrm>
        </p:grpSpPr>
        <p:grpSp>
          <p:nvGrpSpPr>
            <p:cNvPr name="Group 12" id="12"/>
            <p:cNvGrpSpPr/>
            <p:nvPr/>
          </p:nvGrpSpPr>
          <p:grpSpPr>
            <a:xfrm rot="0">
              <a:off x="0" y="0"/>
              <a:ext cx="13377831" cy="1512788"/>
              <a:chOff x="0" y="0"/>
              <a:chExt cx="4596158" cy="519741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4596158" cy="519741"/>
              </a:xfrm>
              <a:custGeom>
                <a:avLst/>
                <a:gdLst/>
                <a:ahLst/>
                <a:cxnLst/>
                <a:rect r="r" b="b" t="t" l="l"/>
                <a:pathLst>
                  <a:path h="519741" w="4596158">
                    <a:moveTo>
                      <a:pt x="22625" y="0"/>
                    </a:moveTo>
                    <a:lnTo>
                      <a:pt x="4573533" y="0"/>
                    </a:lnTo>
                    <a:cubicBezTo>
                      <a:pt x="4579533" y="0"/>
                      <a:pt x="4585288" y="2384"/>
                      <a:pt x="4589531" y="6627"/>
                    </a:cubicBezTo>
                    <a:cubicBezTo>
                      <a:pt x="4593775" y="10870"/>
                      <a:pt x="4596158" y="16625"/>
                      <a:pt x="4596158" y="22625"/>
                    </a:cubicBezTo>
                    <a:lnTo>
                      <a:pt x="4596158" y="497116"/>
                    </a:lnTo>
                    <a:cubicBezTo>
                      <a:pt x="4596158" y="503117"/>
                      <a:pt x="4593775" y="508871"/>
                      <a:pt x="4589531" y="513115"/>
                    </a:cubicBezTo>
                    <a:cubicBezTo>
                      <a:pt x="4585288" y="517358"/>
                      <a:pt x="4579533" y="519741"/>
                      <a:pt x="4573533" y="519741"/>
                    </a:cubicBezTo>
                    <a:lnTo>
                      <a:pt x="22625" y="519741"/>
                    </a:lnTo>
                    <a:cubicBezTo>
                      <a:pt x="16625" y="519741"/>
                      <a:pt x="10870" y="517358"/>
                      <a:pt x="6627" y="513115"/>
                    </a:cubicBezTo>
                    <a:cubicBezTo>
                      <a:pt x="2384" y="508871"/>
                      <a:pt x="0" y="503117"/>
                      <a:pt x="0" y="497116"/>
                    </a:cubicBezTo>
                    <a:lnTo>
                      <a:pt x="0" y="22625"/>
                    </a:lnTo>
                    <a:cubicBezTo>
                      <a:pt x="0" y="16625"/>
                      <a:pt x="2384" y="10870"/>
                      <a:pt x="6627" y="6627"/>
                    </a:cubicBezTo>
                    <a:cubicBezTo>
                      <a:pt x="10870" y="2384"/>
                      <a:pt x="16625" y="0"/>
                      <a:pt x="22625" y="0"/>
                    </a:cubicBezTo>
                    <a:close/>
                  </a:path>
                </a:pathLst>
              </a:custGeom>
              <a:gradFill rotWithShape="true">
                <a:gsLst>
                  <a:gs pos="0">
                    <a:srgbClr val="000000">
                      <a:alpha val="100000"/>
                    </a:srgbClr>
                  </a:gs>
                  <a:gs pos="100000">
                    <a:srgbClr val="3533CD">
                      <a:alpha val="100000"/>
                    </a:srgbClr>
                  </a:gs>
                </a:gsLst>
                <a:lin ang="0"/>
              </a:gradFill>
              <a:ln w="66675" cap="rnd">
                <a:solidFill>
                  <a:srgbClr val="F7FBFF"/>
                </a:solidFill>
                <a:prstDash val="solid"/>
                <a:round/>
              </a:ln>
            </p:spPr>
          </p:sp>
          <p:sp>
            <p:nvSpPr>
              <p:cNvPr name="TextBox 14" id="14"/>
              <p:cNvSpPr txBox="true"/>
              <p:nvPr/>
            </p:nvSpPr>
            <p:spPr>
              <a:xfrm>
                <a:off x="0" y="-38100"/>
                <a:ext cx="4596158" cy="55784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sp>
          <p:nvSpPr>
            <p:cNvPr name="TextBox 15" id="15"/>
            <p:cNvSpPr txBox="true"/>
            <p:nvPr/>
          </p:nvSpPr>
          <p:spPr>
            <a:xfrm rot="0">
              <a:off x="434766" y="333564"/>
              <a:ext cx="12092966" cy="72640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490"/>
                </a:lnSpc>
              </a:pPr>
              <a:r>
                <a:rPr lang="en-US" sz="3207" b="true">
                  <a:solidFill>
                    <a:srgbClr val="F7FB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Tax Advisory &amp; Compliance</a:t>
              </a: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786570" y="820905"/>
            <a:ext cx="4283546" cy="748759"/>
            <a:chOff x="0" y="0"/>
            <a:chExt cx="5711394" cy="998346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589357" cy="998346"/>
            </a:xfrm>
            <a:custGeom>
              <a:avLst/>
              <a:gdLst/>
              <a:ahLst/>
              <a:cxnLst/>
              <a:rect r="r" b="b" t="t" l="l"/>
              <a:pathLst>
                <a:path h="998346" w="1589357">
                  <a:moveTo>
                    <a:pt x="0" y="0"/>
                  </a:moveTo>
                  <a:lnTo>
                    <a:pt x="1589357" y="0"/>
                  </a:lnTo>
                  <a:lnTo>
                    <a:pt x="1589357" y="998346"/>
                  </a:lnTo>
                  <a:lnTo>
                    <a:pt x="0" y="9983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TextBox 18" id="18"/>
            <p:cNvSpPr txBox="true"/>
            <p:nvPr/>
          </p:nvSpPr>
          <p:spPr>
            <a:xfrm rot="0">
              <a:off x="1821561" y="292570"/>
              <a:ext cx="3889834" cy="37510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343"/>
                </a:lnSpc>
              </a:pPr>
              <a:r>
                <a:rPr lang="en-US" b="true" sz="1674">
                  <a:gradFill>
                    <a:gsLst>
                      <a:gs pos="0">
                        <a:srgbClr val="000000">
                          <a:alpha val="100000"/>
                        </a:srgbClr>
                      </a:gs>
                      <a:gs pos="100000">
                        <a:srgbClr val="3533CD">
                          <a:alpha val="100000"/>
                        </a:srgbClr>
                      </a:gs>
                    </a:gsLst>
                    <a:lin ang="0"/>
                  </a:gradFill>
                  <a:latin typeface="Garet Bold"/>
                  <a:ea typeface="Garet Bold"/>
                  <a:cs typeface="Garet Bold"/>
                  <a:sym typeface="Garet Bold"/>
                </a:rPr>
                <a:t>SALAHUDDIN ASSOCIATES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1028700" y="5155656"/>
            <a:ext cx="9947126" cy="1134591"/>
            <a:chOff x="0" y="0"/>
            <a:chExt cx="13262834" cy="1512788"/>
          </a:xfrm>
        </p:grpSpPr>
        <p:grpSp>
          <p:nvGrpSpPr>
            <p:cNvPr name="Group 20" id="20"/>
            <p:cNvGrpSpPr/>
            <p:nvPr/>
          </p:nvGrpSpPr>
          <p:grpSpPr>
            <a:xfrm rot="0">
              <a:off x="0" y="0"/>
              <a:ext cx="13262834" cy="1512788"/>
              <a:chOff x="0" y="0"/>
              <a:chExt cx="4556649" cy="519741"/>
            </a:xfrm>
          </p:grpSpPr>
          <p:sp>
            <p:nvSpPr>
              <p:cNvPr name="Freeform 21" id="21"/>
              <p:cNvSpPr/>
              <p:nvPr/>
            </p:nvSpPr>
            <p:spPr>
              <a:xfrm flipH="false" flipV="false" rot="0">
                <a:off x="0" y="0"/>
                <a:ext cx="4556649" cy="519741"/>
              </a:xfrm>
              <a:custGeom>
                <a:avLst/>
                <a:gdLst/>
                <a:ahLst/>
                <a:cxnLst/>
                <a:rect r="r" b="b" t="t" l="l"/>
                <a:pathLst>
                  <a:path h="519741" w="4556649">
                    <a:moveTo>
                      <a:pt x="22822" y="0"/>
                    </a:moveTo>
                    <a:lnTo>
                      <a:pt x="4533828" y="0"/>
                    </a:lnTo>
                    <a:cubicBezTo>
                      <a:pt x="4546432" y="0"/>
                      <a:pt x="4556649" y="10218"/>
                      <a:pt x="4556649" y="22822"/>
                    </a:cubicBezTo>
                    <a:lnTo>
                      <a:pt x="4556649" y="496920"/>
                    </a:lnTo>
                    <a:cubicBezTo>
                      <a:pt x="4556649" y="502972"/>
                      <a:pt x="4554245" y="508777"/>
                      <a:pt x="4549965" y="513057"/>
                    </a:cubicBezTo>
                    <a:cubicBezTo>
                      <a:pt x="4545685" y="517337"/>
                      <a:pt x="4539880" y="519741"/>
                      <a:pt x="4533828" y="519741"/>
                    </a:cubicBezTo>
                    <a:lnTo>
                      <a:pt x="22822" y="519741"/>
                    </a:lnTo>
                    <a:cubicBezTo>
                      <a:pt x="16769" y="519741"/>
                      <a:pt x="10964" y="517337"/>
                      <a:pt x="6684" y="513057"/>
                    </a:cubicBezTo>
                    <a:cubicBezTo>
                      <a:pt x="2404" y="508777"/>
                      <a:pt x="0" y="502972"/>
                      <a:pt x="0" y="496920"/>
                    </a:cubicBezTo>
                    <a:lnTo>
                      <a:pt x="0" y="22822"/>
                    </a:lnTo>
                    <a:cubicBezTo>
                      <a:pt x="0" y="16769"/>
                      <a:pt x="2404" y="10964"/>
                      <a:pt x="6684" y="6684"/>
                    </a:cubicBezTo>
                    <a:cubicBezTo>
                      <a:pt x="10964" y="2404"/>
                      <a:pt x="16769" y="0"/>
                      <a:pt x="22822" y="0"/>
                    </a:cubicBezTo>
                    <a:close/>
                  </a:path>
                </a:pathLst>
              </a:custGeom>
              <a:gradFill rotWithShape="true">
                <a:gsLst>
                  <a:gs pos="0">
                    <a:srgbClr val="000000">
                      <a:alpha val="100000"/>
                    </a:srgbClr>
                  </a:gs>
                  <a:gs pos="100000">
                    <a:srgbClr val="3533CD">
                      <a:alpha val="100000"/>
                    </a:srgbClr>
                  </a:gs>
                </a:gsLst>
                <a:lin ang="0"/>
              </a:gradFill>
              <a:ln w="66675" cap="rnd">
                <a:solidFill>
                  <a:srgbClr val="F7FBFF"/>
                </a:solidFill>
                <a:prstDash val="solid"/>
                <a:round/>
              </a:ln>
            </p:spPr>
          </p:sp>
          <p:sp>
            <p:nvSpPr>
              <p:cNvPr name="TextBox 22" id="22"/>
              <p:cNvSpPr txBox="true"/>
              <p:nvPr/>
            </p:nvSpPr>
            <p:spPr>
              <a:xfrm>
                <a:off x="0" y="-38100"/>
                <a:ext cx="4556649" cy="55784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sp>
          <p:nvSpPr>
            <p:cNvPr name="TextBox 23" id="23"/>
            <p:cNvSpPr txBox="true"/>
            <p:nvPr/>
          </p:nvSpPr>
          <p:spPr>
            <a:xfrm rot="0">
              <a:off x="358463" y="333564"/>
              <a:ext cx="9970610" cy="72640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490"/>
                </a:lnSpc>
              </a:pPr>
              <a:r>
                <a:rPr lang="en-US" sz="3207" b="true">
                  <a:solidFill>
                    <a:srgbClr val="F7FB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VAT Advisory &amp; Compliance</a:t>
              </a: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1028700" y="6290246"/>
            <a:ext cx="9947126" cy="1122402"/>
            <a:chOff x="0" y="0"/>
            <a:chExt cx="13262834" cy="1496537"/>
          </a:xfrm>
        </p:grpSpPr>
        <p:grpSp>
          <p:nvGrpSpPr>
            <p:cNvPr name="Group 25" id="25"/>
            <p:cNvGrpSpPr/>
            <p:nvPr/>
          </p:nvGrpSpPr>
          <p:grpSpPr>
            <a:xfrm rot="0">
              <a:off x="0" y="0"/>
              <a:ext cx="13262834" cy="1496537"/>
              <a:chOff x="0" y="0"/>
              <a:chExt cx="4556649" cy="514158"/>
            </a:xfrm>
          </p:grpSpPr>
          <p:sp>
            <p:nvSpPr>
              <p:cNvPr name="Freeform 26" id="26"/>
              <p:cNvSpPr/>
              <p:nvPr/>
            </p:nvSpPr>
            <p:spPr>
              <a:xfrm flipH="false" flipV="false" rot="0">
                <a:off x="0" y="0"/>
                <a:ext cx="4556649" cy="514158"/>
              </a:xfrm>
              <a:custGeom>
                <a:avLst/>
                <a:gdLst/>
                <a:ahLst/>
                <a:cxnLst/>
                <a:rect r="r" b="b" t="t" l="l"/>
                <a:pathLst>
                  <a:path h="514158" w="4556649">
                    <a:moveTo>
                      <a:pt x="22822" y="0"/>
                    </a:moveTo>
                    <a:lnTo>
                      <a:pt x="4533828" y="0"/>
                    </a:lnTo>
                    <a:cubicBezTo>
                      <a:pt x="4546432" y="0"/>
                      <a:pt x="4556649" y="10218"/>
                      <a:pt x="4556649" y="22822"/>
                    </a:cubicBezTo>
                    <a:lnTo>
                      <a:pt x="4556649" y="491336"/>
                    </a:lnTo>
                    <a:cubicBezTo>
                      <a:pt x="4556649" y="497389"/>
                      <a:pt x="4554245" y="503194"/>
                      <a:pt x="4549965" y="507474"/>
                    </a:cubicBezTo>
                    <a:cubicBezTo>
                      <a:pt x="4545685" y="511754"/>
                      <a:pt x="4539880" y="514158"/>
                      <a:pt x="4533828" y="514158"/>
                    </a:cubicBezTo>
                    <a:lnTo>
                      <a:pt x="22822" y="514158"/>
                    </a:lnTo>
                    <a:cubicBezTo>
                      <a:pt x="16769" y="514158"/>
                      <a:pt x="10964" y="511754"/>
                      <a:pt x="6684" y="507474"/>
                    </a:cubicBezTo>
                    <a:cubicBezTo>
                      <a:pt x="2404" y="503194"/>
                      <a:pt x="0" y="497389"/>
                      <a:pt x="0" y="491336"/>
                    </a:cubicBezTo>
                    <a:lnTo>
                      <a:pt x="0" y="22822"/>
                    </a:lnTo>
                    <a:cubicBezTo>
                      <a:pt x="0" y="16769"/>
                      <a:pt x="2404" y="10964"/>
                      <a:pt x="6684" y="6684"/>
                    </a:cubicBezTo>
                    <a:cubicBezTo>
                      <a:pt x="10964" y="2404"/>
                      <a:pt x="16769" y="0"/>
                      <a:pt x="22822" y="0"/>
                    </a:cubicBezTo>
                    <a:close/>
                  </a:path>
                </a:pathLst>
              </a:custGeom>
              <a:gradFill rotWithShape="true">
                <a:gsLst>
                  <a:gs pos="0">
                    <a:srgbClr val="000000">
                      <a:alpha val="100000"/>
                    </a:srgbClr>
                  </a:gs>
                  <a:gs pos="100000">
                    <a:srgbClr val="3533CD">
                      <a:alpha val="100000"/>
                    </a:srgbClr>
                  </a:gs>
                </a:gsLst>
                <a:lin ang="0"/>
              </a:gradFill>
              <a:ln w="66675" cap="rnd">
                <a:solidFill>
                  <a:srgbClr val="F7FBFF"/>
                </a:solidFill>
                <a:prstDash val="solid"/>
                <a:round/>
              </a:ln>
            </p:spPr>
          </p:sp>
          <p:sp>
            <p:nvSpPr>
              <p:cNvPr name="TextBox 27" id="27"/>
              <p:cNvSpPr txBox="true"/>
              <p:nvPr/>
            </p:nvSpPr>
            <p:spPr>
              <a:xfrm>
                <a:off x="0" y="-38100"/>
                <a:ext cx="4556649" cy="55225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sp>
          <p:nvSpPr>
            <p:cNvPr name="TextBox 28" id="28"/>
            <p:cNvSpPr txBox="true"/>
            <p:nvPr/>
          </p:nvSpPr>
          <p:spPr>
            <a:xfrm rot="0">
              <a:off x="358463" y="333564"/>
              <a:ext cx="11884488" cy="72640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490"/>
                </a:lnSpc>
              </a:pPr>
              <a:r>
                <a:rPr lang="en-US" sz="3207" b="true">
                  <a:solidFill>
                    <a:srgbClr val="F7FB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Corporate Affairs &amp; Regulatory Services</a:t>
              </a: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1071824" y="7412649"/>
            <a:ext cx="9947126" cy="1134591"/>
            <a:chOff x="0" y="0"/>
            <a:chExt cx="13262834" cy="1512788"/>
          </a:xfrm>
        </p:grpSpPr>
        <p:grpSp>
          <p:nvGrpSpPr>
            <p:cNvPr name="Group 30" id="30"/>
            <p:cNvGrpSpPr/>
            <p:nvPr/>
          </p:nvGrpSpPr>
          <p:grpSpPr>
            <a:xfrm rot="0">
              <a:off x="0" y="0"/>
              <a:ext cx="13262834" cy="1512788"/>
              <a:chOff x="0" y="0"/>
              <a:chExt cx="4556649" cy="519741"/>
            </a:xfrm>
          </p:grpSpPr>
          <p:sp>
            <p:nvSpPr>
              <p:cNvPr name="Freeform 31" id="31"/>
              <p:cNvSpPr/>
              <p:nvPr/>
            </p:nvSpPr>
            <p:spPr>
              <a:xfrm flipH="false" flipV="false" rot="0">
                <a:off x="0" y="0"/>
                <a:ext cx="4556649" cy="519741"/>
              </a:xfrm>
              <a:custGeom>
                <a:avLst/>
                <a:gdLst/>
                <a:ahLst/>
                <a:cxnLst/>
                <a:rect r="r" b="b" t="t" l="l"/>
                <a:pathLst>
                  <a:path h="519741" w="4556649">
                    <a:moveTo>
                      <a:pt x="22822" y="0"/>
                    </a:moveTo>
                    <a:lnTo>
                      <a:pt x="4533828" y="0"/>
                    </a:lnTo>
                    <a:cubicBezTo>
                      <a:pt x="4546432" y="0"/>
                      <a:pt x="4556649" y="10218"/>
                      <a:pt x="4556649" y="22822"/>
                    </a:cubicBezTo>
                    <a:lnTo>
                      <a:pt x="4556649" y="496920"/>
                    </a:lnTo>
                    <a:cubicBezTo>
                      <a:pt x="4556649" y="502972"/>
                      <a:pt x="4554245" y="508777"/>
                      <a:pt x="4549965" y="513057"/>
                    </a:cubicBezTo>
                    <a:cubicBezTo>
                      <a:pt x="4545685" y="517337"/>
                      <a:pt x="4539880" y="519741"/>
                      <a:pt x="4533828" y="519741"/>
                    </a:cubicBezTo>
                    <a:lnTo>
                      <a:pt x="22822" y="519741"/>
                    </a:lnTo>
                    <a:cubicBezTo>
                      <a:pt x="16769" y="519741"/>
                      <a:pt x="10964" y="517337"/>
                      <a:pt x="6684" y="513057"/>
                    </a:cubicBezTo>
                    <a:cubicBezTo>
                      <a:pt x="2404" y="508777"/>
                      <a:pt x="0" y="502972"/>
                      <a:pt x="0" y="496920"/>
                    </a:cubicBezTo>
                    <a:lnTo>
                      <a:pt x="0" y="22822"/>
                    </a:lnTo>
                    <a:cubicBezTo>
                      <a:pt x="0" y="16769"/>
                      <a:pt x="2404" y="10964"/>
                      <a:pt x="6684" y="6684"/>
                    </a:cubicBezTo>
                    <a:cubicBezTo>
                      <a:pt x="10964" y="2404"/>
                      <a:pt x="16769" y="0"/>
                      <a:pt x="22822" y="0"/>
                    </a:cubicBezTo>
                    <a:close/>
                  </a:path>
                </a:pathLst>
              </a:custGeom>
              <a:gradFill rotWithShape="true">
                <a:gsLst>
                  <a:gs pos="0">
                    <a:srgbClr val="000000">
                      <a:alpha val="100000"/>
                    </a:srgbClr>
                  </a:gs>
                  <a:gs pos="100000">
                    <a:srgbClr val="3533CD">
                      <a:alpha val="100000"/>
                    </a:srgbClr>
                  </a:gs>
                </a:gsLst>
                <a:lin ang="0"/>
              </a:gradFill>
              <a:ln w="66675" cap="rnd">
                <a:solidFill>
                  <a:srgbClr val="F7FBFF"/>
                </a:solidFill>
                <a:prstDash val="solid"/>
                <a:round/>
              </a:ln>
            </p:spPr>
          </p:sp>
          <p:sp>
            <p:nvSpPr>
              <p:cNvPr name="TextBox 32" id="32"/>
              <p:cNvSpPr txBox="true"/>
              <p:nvPr/>
            </p:nvSpPr>
            <p:spPr>
              <a:xfrm>
                <a:off x="0" y="-38100"/>
                <a:ext cx="4556649" cy="55784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sp>
          <p:nvSpPr>
            <p:cNvPr name="TextBox 33" id="33"/>
            <p:cNvSpPr txBox="true"/>
            <p:nvPr/>
          </p:nvSpPr>
          <p:spPr>
            <a:xfrm rot="0">
              <a:off x="358463" y="333564"/>
              <a:ext cx="9970610" cy="72640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490"/>
                </a:lnSpc>
              </a:pPr>
              <a:r>
                <a:rPr lang="en-US" sz="3207" b="true">
                  <a:solidFill>
                    <a:srgbClr val="F7FB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Accounting &amp; Outsourcing Services</a:t>
              </a: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1071824" y="8544741"/>
            <a:ext cx="10033373" cy="1696566"/>
            <a:chOff x="0" y="0"/>
            <a:chExt cx="13377831" cy="2262088"/>
          </a:xfrm>
        </p:grpSpPr>
        <p:grpSp>
          <p:nvGrpSpPr>
            <p:cNvPr name="Group 35" id="35"/>
            <p:cNvGrpSpPr/>
            <p:nvPr/>
          </p:nvGrpSpPr>
          <p:grpSpPr>
            <a:xfrm rot="0">
              <a:off x="0" y="0"/>
              <a:ext cx="13377831" cy="2262088"/>
              <a:chOff x="0" y="0"/>
              <a:chExt cx="4596158" cy="777175"/>
            </a:xfrm>
          </p:grpSpPr>
          <p:sp>
            <p:nvSpPr>
              <p:cNvPr name="Freeform 36" id="36"/>
              <p:cNvSpPr/>
              <p:nvPr/>
            </p:nvSpPr>
            <p:spPr>
              <a:xfrm flipH="false" flipV="false" rot="0">
                <a:off x="0" y="0"/>
                <a:ext cx="4596158" cy="777175"/>
              </a:xfrm>
              <a:custGeom>
                <a:avLst/>
                <a:gdLst/>
                <a:ahLst/>
                <a:cxnLst/>
                <a:rect r="r" b="b" t="t" l="l"/>
                <a:pathLst>
                  <a:path h="777175" w="4596158">
                    <a:moveTo>
                      <a:pt x="22625" y="0"/>
                    </a:moveTo>
                    <a:lnTo>
                      <a:pt x="4573533" y="0"/>
                    </a:lnTo>
                    <a:cubicBezTo>
                      <a:pt x="4579533" y="0"/>
                      <a:pt x="4585288" y="2384"/>
                      <a:pt x="4589531" y="6627"/>
                    </a:cubicBezTo>
                    <a:cubicBezTo>
                      <a:pt x="4593775" y="10870"/>
                      <a:pt x="4596158" y="16625"/>
                      <a:pt x="4596158" y="22625"/>
                    </a:cubicBezTo>
                    <a:lnTo>
                      <a:pt x="4596158" y="754549"/>
                    </a:lnTo>
                    <a:cubicBezTo>
                      <a:pt x="4596158" y="760550"/>
                      <a:pt x="4593775" y="766305"/>
                      <a:pt x="4589531" y="770548"/>
                    </a:cubicBezTo>
                    <a:cubicBezTo>
                      <a:pt x="4585288" y="774791"/>
                      <a:pt x="4579533" y="777175"/>
                      <a:pt x="4573533" y="777175"/>
                    </a:cubicBezTo>
                    <a:lnTo>
                      <a:pt x="22625" y="777175"/>
                    </a:lnTo>
                    <a:cubicBezTo>
                      <a:pt x="16625" y="777175"/>
                      <a:pt x="10870" y="774791"/>
                      <a:pt x="6627" y="770548"/>
                    </a:cubicBezTo>
                    <a:cubicBezTo>
                      <a:pt x="2384" y="766305"/>
                      <a:pt x="0" y="760550"/>
                      <a:pt x="0" y="754549"/>
                    </a:cubicBezTo>
                    <a:lnTo>
                      <a:pt x="0" y="22625"/>
                    </a:lnTo>
                    <a:cubicBezTo>
                      <a:pt x="0" y="16625"/>
                      <a:pt x="2384" y="10870"/>
                      <a:pt x="6627" y="6627"/>
                    </a:cubicBezTo>
                    <a:cubicBezTo>
                      <a:pt x="10870" y="2384"/>
                      <a:pt x="16625" y="0"/>
                      <a:pt x="22625" y="0"/>
                    </a:cubicBezTo>
                    <a:close/>
                  </a:path>
                </a:pathLst>
              </a:custGeom>
              <a:gradFill rotWithShape="true">
                <a:gsLst>
                  <a:gs pos="0">
                    <a:srgbClr val="000000">
                      <a:alpha val="100000"/>
                    </a:srgbClr>
                  </a:gs>
                  <a:gs pos="100000">
                    <a:srgbClr val="3533CD">
                      <a:alpha val="100000"/>
                    </a:srgbClr>
                  </a:gs>
                </a:gsLst>
                <a:lin ang="0"/>
              </a:gradFill>
              <a:ln w="66675" cap="rnd">
                <a:solidFill>
                  <a:srgbClr val="F7FBFF"/>
                </a:solidFill>
                <a:prstDash val="solid"/>
                <a:round/>
              </a:ln>
            </p:spPr>
          </p:sp>
          <p:sp>
            <p:nvSpPr>
              <p:cNvPr name="TextBox 37" id="37"/>
              <p:cNvSpPr txBox="true"/>
              <p:nvPr/>
            </p:nvSpPr>
            <p:spPr>
              <a:xfrm>
                <a:off x="0" y="-38100"/>
                <a:ext cx="4596158" cy="8152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sp>
          <p:nvSpPr>
            <p:cNvPr name="TextBox 38" id="38"/>
            <p:cNvSpPr txBox="true"/>
            <p:nvPr/>
          </p:nvSpPr>
          <p:spPr>
            <a:xfrm rot="0">
              <a:off x="434766" y="333564"/>
              <a:ext cx="12092966" cy="147570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490"/>
                </a:lnSpc>
              </a:pPr>
              <a:r>
                <a:rPr lang="en-US" sz="3207" b="true">
                  <a:solidFill>
                    <a:srgbClr val="F7FB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Business Advisory, support  service &amp; Investment Support service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B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40054" y="8404680"/>
            <a:ext cx="8105125" cy="1414713"/>
          </a:xfrm>
          <a:custGeom>
            <a:avLst/>
            <a:gdLst/>
            <a:ahLst/>
            <a:cxnLst/>
            <a:rect r="r" b="b" t="t" l="l"/>
            <a:pathLst>
              <a:path h="1414713" w="8105125">
                <a:moveTo>
                  <a:pt x="0" y="0"/>
                </a:moveTo>
                <a:lnTo>
                  <a:pt x="8105125" y="0"/>
                </a:lnTo>
                <a:lnTo>
                  <a:pt x="8105125" y="1414713"/>
                </a:lnTo>
                <a:lnTo>
                  <a:pt x="0" y="141471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2700000">
            <a:off x="10730600" y="4170050"/>
            <a:ext cx="6040494" cy="1054341"/>
          </a:xfrm>
          <a:custGeom>
            <a:avLst/>
            <a:gdLst/>
            <a:ahLst/>
            <a:cxnLst/>
            <a:rect r="r" b="b" t="t" l="l"/>
            <a:pathLst>
              <a:path h="1054341" w="6040494">
                <a:moveTo>
                  <a:pt x="0" y="0"/>
                </a:moveTo>
                <a:lnTo>
                  <a:pt x="6040494" y="0"/>
                </a:lnTo>
                <a:lnTo>
                  <a:pt x="6040494" y="1054341"/>
                </a:lnTo>
                <a:lnTo>
                  <a:pt x="0" y="10543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8100000">
            <a:off x="10730600" y="293735"/>
            <a:ext cx="6040494" cy="1054341"/>
          </a:xfrm>
          <a:custGeom>
            <a:avLst/>
            <a:gdLst/>
            <a:ahLst/>
            <a:cxnLst/>
            <a:rect r="r" b="b" t="t" l="l"/>
            <a:pathLst>
              <a:path h="1054341" w="6040494">
                <a:moveTo>
                  <a:pt x="0" y="0"/>
                </a:moveTo>
                <a:lnTo>
                  <a:pt x="6040494" y="0"/>
                </a:lnTo>
                <a:lnTo>
                  <a:pt x="6040494" y="1054340"/>
                </a:lnTo>
                <a:lnTo>
                  <a:pt x="0" y="105434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28700" y="1896986"/>
            <a:ext cx="13684355" cy="7503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77"/>
              </a:lnSpc>
            </a:pPr>
            <a:r>
              <a:rPr lang="en-US" b="true" sz="5300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3533CD">
                        <a:alpha val="100000"/>
                      </a:srgbClr>
                    </a:gs>
                  </a:gsLst>
                  <a:lin ang="0"/>
                </a:gradFill>
                <a:latin typeface="Garet Bold"/>
                <a:ea typeface="Garet Bold"/>
                <a:cs typeface="Garet Bold"/>
                <a:sym typeface="Garet Bold"/>
              </a:rPr>
              <a:t>TAX ADVISO</a:t>
            </a:r>
            <a:r>
              <a:rPr lang="en-US" b="true" sz="5300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3533CD">
                        <a:alpha val="100000"/>
                      </a:srgbClr>
                    </a:gs>
                  </a:gsLst>
                  <a:lin ang="0"/>
                </a:gradFill>
                <a:latin typeface="Garet Bold"/>
                <a:ea typeface="Garet Bold"/>
                <a:cs typeface="Garet Bold"/>
                <a:sym typeface="Garet Bold"/>
              </a:rPr>
              <a:t>RY &amp; COMPLIANCE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11741914" y="-1271750"/>
            <a:ext cx="7932947" cy="7932947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22637" y="22637"/>
              <a:ext cx="767525" cy="767525"/>
            </a:xfrm>
            <a:custGeom>
              <a:avLst/>
              <a:gdLst/>
              <a:ahLst/>
              <a:cxnLst/>
              <a:rect r="r" b="b" t="t" l="l"/>
              <a:pathLst>
                <a:path h="767525" w="767525">
                  <a:moveTo>
                    <a:pt x="422407" y="16007"/>
                  </a:moveTo>
                  <a:lnTo>
                    <a:pt x="751519" y="345119"/>
                  </a:lnTo>
                  <a:cubicBezTo>
                    <a:pt x="761768" y="355368"/>
                    <a:pt x="767526" y="369269"/>
                    <a:pt x="767526" y="383763"/>
                  </a:cubicBezTo>
                  <a:cubicBezTo>
                    <a:pt x="767526" y="398257"/>
                    <a:pt x="761768" y="412158"/>
                    <a:pt x="751519" y="422407"/>
                  </a:cubicBezTo>
                  <a:lnTo>
                    <a:pt x="422407" y="751519"/>
                  </a:lnTo>
                  <a:cubicBezTo>
                    <a:pt x="412158" y="761768"/>
                    <a:pt x="398257" y="767526"/>
                    <a:pt x="383763" y="767526"/>
                  </a:cubicBezTo>
                  <a:cubicBezTo>
                    <a:pt x="369269" y="767526"/>
                    <a:pt x="355368" y="761768"/>
                    <a:pt x="345119" y="751519"/>
                  </a:cubicBezTo>
                  <a:lnTo>
                    <a:pt x="16007" y="422407"/>
                  </a:lnTo>
                  <a:cubicBezTo>
                    <a:pt x="5758" y="412158"/>
                    <a:pt x="0" y="398257"/>
                    <a:pt x="0" y="383763"/>
                  </a:cubicBezTo>
                  <a:cubicBezTo>
                    <a:pt x="0" y="369269"/>
                    <a:pt x="5758" y="355368"/>
                    <a:pt x="16007" y="345119"/>
                  </a:cubicBezTo>
                  <a:lnTo>
                    <a:pt x="345119" y="16007"/>
                  </a:lnTo>
                  <a:cubicBezTo>
                    <a:pt x="355368" y="5758"/>
                    <a:pt x="369269" y="0"/>
                    <a:pt x="383763" y="0"/>
                  </a:cubicBezTo>
                  <a:cubicBezTo>
                    <a:pt x="398257" y="0"/>
                    <a:pt x="412158" y="5758"/>
                    <a:pt x="422407" y="16007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139700" y="101600"/>
              <a:ext cx="533400" cy="571500"/>
            </a:xfrm>
            <a:prstGeom prst="rect">
              <a:avLst/>
            </a:prstGeom>
          </p:spPr>
          <p:txBody>
            <a:bodyPr anchor="ctr" rtlCol="false" tIns="32480" lIns="32480" bIns="32480" rIns="3248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2136098" y="-877566"/>
            <a:ext cx="7144579" cy="7144579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25135" y="25135"/>
              <a:ext cx="762529" cy="762529"/>
            </a:xfrm>
            <a:custGeom>
              <a:avLst/>
              <a:gdLst/>
              <a:ahLst/>
              <a:cxnLst/>
              <a:rect r="r" b="b" t="t" l="l"/>
              <a:pathLst>
                <a:path h="762529" w="762529">
                  <a:moveTo>
                    <a:pt x="424174" y="17774"/>
                  </a:moveTo>
                  <a:lnTo>
                    <a:pt x="744756" y="338356"/>
                  </a:lnTo>
                  <a:cubicBezTo>
                    <a:pt x="756136" y="349736"/>
                    <a:pt x="762530" y="365171"/>
                    <a:pt x="762530" y="381265"/>
                  </a:cubicBezTo>
                  <a:cubicBezTo>
                    <a:pt x="762530" y="397359"/>
                    <a:pt x="756136" y="412794"/>
                    <a:pt x="744756" y="424174"/>
                  </a:cubicBezTo>
                  <a:lnTo>
                    <a:pt x="424174" y="744756"/>
                  </a:lnTo>
                  <a:cubicBezTo>
                    <a:pt x="412794" y="756136"/>
                    <a:pt x="397359" y="762530"/>
                    <a:pt x="381265" y="762530"/>
                  </a:cubicBezTo>
                  <a:cubicBezTo>
                    <a:pt x="365171" y="762530"/>
                    <a:pt x="349736" y="756136"/>
                    <a:pt x="338356" y="744756"/>
                  </a:cubicBezTo>
                  <a:lnTo>
                    <a:pt x="17774" y="424174"/>
                  </a:lnTo>
                  <a:cubicBezTo>
                    <a:pt x="6394" y="412794"/>
                    <a:pt x="0" y="397359"/>
                    <a:pt x="0" y="381265"/>
                  </a:cubicBezTo>
                  <a:cubicBezTo>
                    <a:pt x="0" y="365171"/>
                    <a:pt x="6394" y="349736"/>
                    <a:pt x="17774" y="338356"/>
                  </a:cubicBezTo>
                  <a:lnTo>
                    <a:pt x="338356" y="17774"/>
                  </a:lnTo>
                  <a:cubicBezTo>
                    <a:pt x="349736" y="6394"/>
                    <a:pt x="365171" y="0"/>
                    <a:pt x="381265" y="0"/>
                  </a:cubicBezTo>
                  <a:cubicBezTo>
                    <a:pt x="397359" y="0"/>
                    <a:pt x="412794" y="6394"/>
                    <a:pt x="424174" y="17774"/>
                  </a:cubicBezTo>
                  <a:close/>
                </a:path>
              </a:pathLst>
            </a:custGeom>
            <a:blipFill>
              <a:blip r:embed="rId3"/>
              <a:stretch>
                <a:fillRect l="-30030" t="0" r="-30030" b="0"/>
              </a:stretch>
            </a:blip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786570" y="820905"/>
            <a:ext cx="4283546" cy="748759"/>
            <a:chOff x="0" y="0"/>
            <a:chExt cx="5711394" cy="998346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589357" cy="998346"/>
            </a:xfrm>
            <a:custGeom>
              <a:avLst/>
              <a:gdLst/>
              <a:ahLst/>
              <a:cxnLst/>
              <a:rect r="r" b="b" t="t" l="l"/>
              <a:pathLst>
                <a:path h="998346" w="1589357">
                  <a:moveTo>
                    <a:pt x="0" y="0"/>
                  </a:moveTo>
                  <a:lnTo>
                    <a:pt x="1589357" y="0"/>
                  </a:lnTo>
                  <a:lnTo>
                    <a:pt x="1589357" y="998346"/>
                  </a:lnTo>
                  <a:lnTo>
                    <a:pt x="0" y="9983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 rot="0">
              <a:off x="1821561" y="292570"/>
              <a:ext cx="3889834" cy="37510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343"/>
                </a:lnSpc>
              </a:pPr>
              <a:r>
                <a:rPr lang="en-US" b="true" sz="1674">
                  <a:gradFill>
                    <a:gsLst>
                      <a:gs pos="0">
                        <a:srgbClr val="000000">
                          <a:alpha val="100000"/>
                        </a:srgbClr>
                      </a:gs>
                      <a:gs pos="100000">
                        <a:srgbClr val="3533CD">
                          <a:alpha val="100000"/>
                        </a:srgbClr>
                      </a:gs>
                    </a:gsLst>
                    <a:lin ang="0"/>
                  </a:gradFill>
                  <a:latin typeface="Garet Bold"/>
                  <a:ea typeface="Garet Bold"/>
                  <a:cs typeface="Garet Bold"/>
                  <a:sym typeface="Garet Bold"/>
                </a:rPr>
                <a:t>SALAHUDDIN ASSOCIATES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028700" y="3107743"/>
            <a:ext cx="10110144" cy="6004294"/>
            <a:chOff x="0" y="0"/>
            <a:chExt cx="13480192" cy="8005725"/>
          </a:xfrm>
        </p:grpSpPr>
        <p:grpSp>
          <p:nvGrpSpPr>
            <p:cNvPr name="Group 15" id="15"/>
            <p:cNvGrpSpPr/>
            <p:nvPr/>
          </p:nvGrpSpPr>
          <p:grpSpPr>
            <a:xfrm rot="0">
              <a:off x="0" y="0"/>
              <a:ext cx="13480192" cy="8005725"/>
              <a:chOff x="0" y="0"/>
              <a:chExt cx="5209864" cy="3094076"/>
            </a:xfrm>
          </p:grpSpPr>
          <p:sp>
            <p:nvSpPr>
              <p:cNvPr name="Freeform 16" id="16"/>
              <p:cNvSpPr/>
              <p:nvPr/>
            </p:nvSpPr>
            <p:spPr>
              <a:xfrm flipH="false" flipV="false" rot="0">
                <a:off x="0" y="0"/>
                <a:ext cx="5209864" cy="3094076"/>
              </a:xfrm>
              <a:custGeom>
                <a:avLst/>
                <a:gdLst/>
                <a:ahLst/>
                <a:cxnLst/>
                <a:rect r="r" b="b" t="t" l="l"/>
                <a:pathLst>
                  <a:path h="3094076" w="5209864">
                    <a:moveTo>
                      <a:pt x="19960" y="0"/>
                    </a:moveTo>
                    <a:lnTo>
                      <a:pt x="5189904" y="0"/>
                    </a:lnTo>
                    <a:cubicBezTo>
                      <a:pt x="5200928" y="0"/>
                      <a:pt x="5209864" y="8937"/>
                      <a:pt x="5209864" y="19960"/>
                    </a:cubicBezTo>
                    <a:lnTo>
                      <a:pt x="5209864" y="3074116"/>
                    </a:lnTo>
                    <a:cubicBezTo>
                      <a:pt x="5209864" y="3079409"/>
                      <a:pt x="5207761" y="3084486"/>
                      <a:pt x="5204018" y="3088230"/>
                    </a:cubicBezTo>
                    <a:cubicBezTo>
                      <a:pt x="5200275" y="3091973"/>
                      <a:pt x="5195198" y="3094076"/>
                      <a:pt x="5189904" y="3094076"/>
                    </a:cubicBezTo>
                    <a:lnTo>
                      <a:pt x="19960" y="3094076"/>
                    </a:lnTo>
                    <a:cubicBezTo>
                      <a:pt x="8937" y="3094076"/>
                      <a:pt x="0" y="3085139"/>
                      <a:pt x="0" y="3074116"/>
                    </a:cubicBezTo>
                    <a:lnTo>
                      <a:pt x="0" y="19960"/>
                    </a:lnTo>
                    <a:cubicBezTo>
                      <a:pt x="0" y="8937"/>
                      <a:pt x="8937" y="0"/>
                      <a:pt x="19960" y="0"/>
                    </a:cubicBezTo>
                    <a:close/>
                  </a:path>
                </a:pathLst>
              </a:custGeom>
              <a:gradFill rotWithShape="true">
                <a:gsLst>
                  <a:gs pos="0">
                    <a:srgbClr val="000000">
                      <a:alpha val="100000"/>
                    </a:srgbClr>
                  </a:gs>
                  <a:gs pos="100000">
                    <a:srgbClr val="3533CD">
                      <a:alpha val="100000"/>
                    </a:srgbClr>
                  </a:gs>
                </a:gsLst>
                <a:lin ang="0"/>
              </a:gradFill>
              <a:ln w="66675" cap="rnd">
                <a:solidFill>
                  <a:srgbClr val="F7FBFF"/>
                </a:solidFill>
                <a:prstDash val="solid"/>
                <a:round/>
              </a:ln>
            </p:spPr>
          </p:sp>
          <p:sp>
            <p:nvSpPr>
              <p:cNvPr name="TextBox 17" id="17"/>
              <p:cNvSpPr txBox="true"/>
              <p:nvPr/>
            </p:nvSpPr>
            <p:spPr>
              <a:xfrm>
                <a:off x="0" y="-38100"/>
                <a:ext cx="5209864" cy="3132176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sp>
          <p:nvSpPr>
            <p:cNvPr name="TextBox 18" id="18"/>
            <p:cNvSpPr txBox="true"/>
            <p:nvPr/>
          </p:nvSpPr>
          <p:spPr>
            <a:xfrm rot="0">
              <a:off x="438093" y="287004"/>
              <a:ext cx="12185495" cy="73161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991"/>
                </a:lnSpc>
              </a:pPr>
              <a:r>
                <a:rPr lang="en-US" sz="2851" b="true">
                  <a:solidFill>
                    <a:srgbClr val="F7FB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We deliver comprehensive tax solutions tailored to both local and international business environments.</a:t>
              </a:r>
            </a:p>
            <a:p>
              <a:pPr algn="l" marL="615567" indent="-307783" lvl="1">
                <a:lnSpc>
                  <a:spcPts val="3991"/>
                </a:lnSpc>
                <a:buFont typeface="Arial"/>
                <a:buChar char="•"/>
              </a:pPr>
              <a:r>
                <a:rPr lang="en-US" b="true" sz="2851">
                  <a:solidFill>
                    <a:srgbClr val="F7FB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Corporate and individual tax planning </a:t>
              </a:r>
            </a:p>
            <a:p>
              <a:pPr algn="l" marL="615567" indent="-307783" lvl="1">
                <a:lnSpc>
                  <a:spcPts val="3991"/>
                </a:lnSpc>
                <a:buFont typeface="Arial"/>
                <a:buChar char="•"/>
              </a:pPr>
              <a:r>
                <a:rPr lang="en-US" b="true" sz="2851">
                  <a:solidFill>
                    <a:srgbClr val="F7FB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Tax return preparation and filing </a:t>
              </a:r>
            </a:p>
            <a:p>
              <a:pPr algn="l" marL="615567" indent="-307783" lvl="1">
                <a:lnSpc>
                  <a:spcPts val="3991"/>
                </a:lnSpc>
                <a:buFont typeface="Arial"/>
                <a:buChar char="•"/>
              </a:pPr>
              <a:r>
                <a:rPr lang="en-US" b="true" sz="2851">
                  <a:solidFill>
                    <a:srgbClr val="F7FB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Double Taxation Avoidance Agreement (DTAA) advisory </a:t>
              </a:r>
            </a:p>
            <a:p>
              <a:pPr algn="l" marL="615567" indent="-307783" lvl="1">
                <a:lnSpc>
                  <a:spcPts val="3991"/>
                </a:lnSpc>
                <a:buFont typeface="Arial"/>
                <a:buChar char="•"/>
              </a:pPr>
              <a:r>
                <a:rPr lang="en-US" b="true" sz="2851">
                  <a:solidFill>
                    <a:srgbClr val="F7FB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Tax assessments, appeals, and litigation support </a:t>
              </a:r>
            </a:p>
            <a:p>
              <a:pPr algn="l" marL="615567" indent="-307783" lvl="1">
                <a:lnSpc>
                  <a:spcPts val="3991"/>
                </a:lnSpc>
                <a:buFont typeface="Arial"/>
                <a:buChar char="•"/>
              </a:pPr>
              <a:r>
                <a:rPr lang="en-US" b="true" sz="2851">
                  <a:solidFill>
                    <a:srgbClr val="F7FB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Transaction structuring and tax optimization </a:t>
              </a:r>
            </a:p>
            <a:p>
              <a:pPr algn="l">
                <a:lnSpc>
                  <a:spcPts val="3991"/>
                </a:lnSpc>
              </a:pPr>
            </a:p>
          </p:txBody>
        </p:sp>
      </p:grp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B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2700000">
            <a:off x="10730600" y="4170050"/>
            <a:ext cx="6040494" cy="1054341"/>
          </a:xfrm>
          <a:custGeom>
            <a:avLst/>
            <a:gdLst/>
            <a:ahLst/>
            <a:cxnLst/>
            <a:rect r="r" b="b" t="t" l="l"/>
            <a:pathLst>
              <a:path h="1054341" w="6040494">
                <a:moveTo>
                  <a:pt x="0" y="0"/>
                </a:moveTo>
                <a:lnTo>
                  <a:pt x="6040494" y="0"/>
                </a:lnTo>
                <a:lnTo>
                  <a:pt x="6040494" y="1054341"/>
                </a:lnTo>
                <a:lnTo>
                  <a:pt x="0" y="10543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8100000">
            <a:off x="10730600" y="293735"/>
            <a:ext cx="6040494" cy="1054341"/>
          </a:xfrm>
          <a:custGeom>
            <a:avLst/>
            <a:gdLst/>
            <a:ahLst/>
            <a:cxnLst/>
            <a:rect r="r" b="b" t="t" l="l"/>
            <a:pathLst>
              <a:path h="1054341" w="6040494">
                <a:moveTo>
                  <a:pt x="0" y="0"/>
                </a:moveTo>
                <a:lnTo>
                  <a:pt x="6040494" y="0"/>
                </a:lnTo>
                <a:lnTo>
                  <a:pt x="6040494" y="1054340"/>
                </a:lnTo>
                <a:lnTo>
                  <a:pt x="0" y="105434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1896986"/>
            <a:ext cx="13684355" cy="7503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77"/>
              </a:lnSpc>
            </a:pPr>
            <a:r>
              <a:rPr lang="en-US" b="true" sz="5300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3533CD">
                        <a:alpha val="100000"/>
                      </a:srgbClr>
                    </a:gs>
                  </a:gsLst>
                  <a:lin ang="0"/>
                </a:gradFill>
                <a:latin typeface="Garet Bold"/>
                <a:ea typeface="Garet Bold"/>
                <a:cs typeface="Garet Bold"/>
                <a:sym typeface="Garet Bold"/>
              </a:rPr>
              <a:t>VAT ADVISO</a:t>
            </a:r>
            <a:r>
              <a:rPr lang="en-US" b="true" sz="5300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3533CD">
                        <a:alpha val="100000"/>
                      </a:srgbClr>
                    </a:gs>
                  </a:gsLst>
                  <a:lin ang="0"/>
                </a:gradFill>
                <a:latin typeface="Garet Bold"/>
                <a:ea typeface="Garet Bold"/>
                <a:cs typeface="Garet Bold"/>
                <a:sym typeface="Garet Bold"/>
              </a:rPr>
              <a:t>RY &amp; COMPLIANCE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11741914" y="-1271750"/>
            <a:ext cx="7932947" cy="7932947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22637" y="22637"/>
              <a:ext cx="767525" cy="767525"/>
            </a:xfrm>
            <a:custGeom>
              <a:avLst/>
              <a:gdLst/>
              <a:ahLst/>
              <a:cxnLst/>
              <a:rect r="r" b="b" t="t" l="l"/>
              <a:pathLst>
                <a:path h="767525" w="767525">
                  <a:moveTo>
                    <a:pt x="422407" y="16007"/>
                  </a:moveTo>
                  <a:lnTo>
                    <a:pt x="751519" y="345119"/>
                  </a:lnTo>
                  <a:cubicBezTo>
                    <a:pt x="761768" y="355368"/>
                    <a:pt x="767526" y="369269"/>
                    <a:pt x="767526" y="383763"/>
                  </a:cubicBezTo>
                  <a:cubicBezTo>
                    <a:pt x="767526" y="398257"/>
                    <a:pt x="761768" y="412158"/>
                    <a:pt x="751519" y="422407"/>
                  </a:cubicBezTo>
                  <a:lnTo>
                    <a:pt x="422407" y="751519"/>
                  </a:lnTo>
                  <a:cubicBezTo>
                    <a:pt x="412158" y="761768"/>
                    <a:pt x="398257" y="767526"/>
                    <a:pt x="383763" y="767526"/>
                  </a:cubicBezTo>
                  <a:cubicBezTo>
                    <a:pt x="369269" y="767526"/>
                    <a:pt x="355368" y="761768"/>
                    <a:pt x="345119" y="751519"/>
                  </a:cubicBezTo>
                  <a:lnTo>
                    <a:pt x="16007" y="422407"/>
                  </a:lnTo>
                  <a:cubicBezTo>
                    <a:pt x="5758" y="412158"/>
                    <a:pt x="0" y="398257"/>
                    <a:pt x="0" y="383763"/>
                  </a:cubicBezTo>
                  <a:cubicBezTo>
                    <a:pt x="0" y="369269"/>
                    <a:pt x="5758" y="355368"/>
                    <a:pt x="16007" y="345119"/>
                  </a:cubicBezTo>
                  <a:lnTo>
                    <a:pt x="345119" y="16007"/>
                  </a:lnTo>
                  <a:cubicBezTo>
                    <a:pt x="355368" y="5758"/>
                    <a:pt x="369269" y="0"/>
                    <a:pt x="383763" y="0"/>
                  </a:cubicBezTo>
                  <a:cubicBezTo>
                    <a:pt x="398257" y="0"/>
                    <a:pt x="412158" y="5758"/>
                    <a:pt x="422407" y="16007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139700" y="101600"/>
              <a:ext cx="533400" cy="571500"/>
            </a:xfrm>
            <a:prstGeom prst="rect">
              <a:avLst/>
            </a:prstGeom>
          </p:spPr>
          <p:txBody>
            <a:bodyPr anchor="ctr" rtlCol="false" tIns="32480" lIns="32480" bIns="32480" rIns="3248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2136098" y="-877566"/>
            <a:ext cx="7144579" cy="7144579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25135" y="25135"/>
              <a:ext cx="762529" cy="762529"/>
            </a:xfrm>
            <a:custGeom>
              <a:avLst/>
              <a:gdLst/>
              <a:ahLst/>
              <a:cxnLst/>
              <a:rect r="r" b="b" t="t" l="l"/>
              <a:pathLst>
                <a:path h="762529" w="762529">
                  <a:moveTo>
                    <a:pt x="424174" y="17774"/>
                  </a:moveTo>
                  <a:lnTo>
                    <a:pt x="744756" y="338356"/>
                  </a:lnTo>
                  <a:cubicBezTo>
                    <a:pt x="756136" y="349736"/>
                    <a:pt x="762530" y="365171"/>
                    <a:pt x="762530" y="381265"/>
                  </a:cubicBezTo>
                  <a:cubicBezTo>
                    <a:pt x="762530" y="397359"/>
                    <a:pt x="756136" y="412794"/>
                    <a:pt x="744756" y="424174"/>
                  </a:cubicBezTo>
                  <a:lnTo>
                    <a:pt x="424174" y="744756"/>
                  </a:lnTo>
                  <a:cubicBezTo>
                    <a:pt x="412794" y="756136"/>
                    <a:pt x="397359" y="762530"/>
                    <a:pt x="381265" y="762530"/>
                  </a:cubicBezTo>
                  <a:cubicBezTo>
                    <a:pt x="365171" y="762530"/>
                    <a:pt x="349736" y="756136"/>
                    <a:pt x="338356" y="744756"/>
                  </a:cubicBezTo>
                  <a:lnTo>
                    <a:pt x="17774" y="424174"/>
                  </a:lnTo>
                  <a:cubicBezTo>
                    <a:pt x="6394" y="412794"/>
                    <a:pt x="0" y="397359"/>
                    <a:pt x="0" y="381265"/>
                  </a:cubicBezTo>
                  <a:cubicBezTo>
                    <a:pt x="0" y="365171"/>
                    <a:pt x="6394" y="349736"/>
                    <a:pt x="17774" y="338356"/>
                  </a:cubicBezTo>
                  <a:lnTo>
                    <a:pt x="338356" y="17774"/>
                  </a:lnTo>
                  <a:cubicBezTo>
                    <a:pt x="349736" y="6394"/>
                    <a:pt x="365171" y="0"/>
                    <a:pt x="381265" y="0"/>
                  </a:cubicBezTo>
                  <a:cubicBezTo>
                    <a:pt x="397359" y="0"/>
                    <a:pt x="412794" y="6394"/>
                    <a:pt x="424174" y="17774"/>
                  </a:cubicBezTo>
                  <a:close/>
                </a:path>
              </a:pathLst>
            </a:custGeom>
            <a:blipFill>
              <a:blip r:embed="rId3"/>
              <a:stretch>
                <a:fillRect l="-30030" t="0" r="-30030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786570" y="820905"/>
            <a:ext cx="4283546" cy="748759"/>
            <a:chOff x="0" y="0"/>
            <a:chExt cx="5711394" cy="998346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589357" cy="998346"/>
            </a:xfrm>
            <a:custGeom>
              <a:avLst/>
              <a:gdLst/>
              <a:ahLst/>
              <a:cxnLst/>
              <a:rect r="r" b="b" t="t" l="l"/>
              <a:pathLst>
                <a:path h="998346" w="1589357">
                  <a:moveTo>
                    <a:pt x="0" y="0"/>
                  </a:moveTo>
                  <a:lnTo>
                    <a:pt x="1589357" y="0"/>
                  </a:lnTo>
                  <a:lnTo>
                    <a:pt x="1589357" y="998346"/>
                  </a:lnTo>
                  <a:lnTo>
                    <a:pt x="0" y="9983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 rot="0">
              <a:off x="1821561" y="292570"/>
              <a:ext cx="3889834" cy="37510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343"/>
                </a:lnSpc>
              </a:pPr>
              <a:r>
                <a:rPr lang="en-US" b="true" sz="1674">
                  <a:gradFill>
                    <a:gsLst>
                      <a:gs pos="0">
                        <a:srgbClr val="000000">
                          <a:alpha val="100000"/>
                        </a:srgbClr>
                      </a:gs>
                      <a:gs pos="100000">
                        <a:srgbClr val="3533CD">
                          <a:alpha val="100000"/>
                        </a:srgbClr>
                      </a:gs>
                    </a:gsLst>
                    <a:lin ang="0"/>
                  </a:gradFill>
                  <a:latin typeface="Garet Bold"/>
                  <a:ea typeface="Garet Bold"/>
                  <a:cs typeface="Garet Bold"/>
                  <a:sym typeface="Garet Bold"/>
                </a:rPr>
                <a:t>SALAHUDDIN ASSOCIATES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028700" y="3107743"/>
            <a:ext cx="10110144" cy="5005154"/>
            <a:chOff x="0" y="0"/>
            <a:chExt cx="13480192" cy="6673539"/>
          </a:xfrm>
        </p:grpSpPr>
        <p:grpSp>
          <p:nvGrpSpPr>
            <p:cNvPr name="Group 14" id="14"/>
            <p:cNvGrpSpPr/>
            <p:nvPr/>
          </p:nvGrpSpPr>
          <p:grpSpPr>
            <a:xfrm rot="0">
              <a:off x="0" y="0"/>
              <a:ext cx="13480192" cy="6673539"/>
              <a:chOff x="0" y="0"/>
              <a:chExt cx="5209864" cy="2579209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5209864" cy="2579209"/>
              </a:xfrm>
              <a:custGeom>
                <a:avLst/>
                <a:gdLst/>
                <a:ahLst/>
                <a:cxnLst/>
                <a:rect r="r" b="b" t="t" l="l"/>
                <a:pathLst>
                  <a:path h="2579209" w="5209864">
                    <a:moveTo>
                      <a:pt x="19960" y="0"/>
                    </a:moveTo>
                    <a:lnTo>
                      <a:pt x="5189904" y="0"/>
                    </a:lnTo>
                    <a:cubicBezTo>
                      <a:pt x="5200928" y="0"/>
                      <a:pt x="5209864" y="8937"/>
                      <a:pt x="5209864" y="19960"/>
                    </a:cubicBezTo>
                    <a:lnTo>
                      <a:pt x="5209864" y="2559249"/>
                    </a:lnTo>
                    <a:cubicBezTo>
                      <a:pt x="5209864" y="2564542"/>
                      <a:pt x="5207761" y="2569620"/>
                      <a:pt x="5204018" y="2573363"/>
                    </a:cubicBezTo>
                    <a:cubicBezTo>
                      <a:pt x="5200275" y="2577106"/>
                      <a:pt x="5195198" y="2579209"/>
                      <a:pt x="5189904" y="2579209"/>
                    </a:cubicBezTo>
                    <a:lnTo>
                      <a:pt x="19960" y="2579209"/>
                    </a:lnTo>
                    <a:cubicBezTo>
                      <a:pt x="8937" y="2579209"/>
                      <a:pt x="0" y="2570273"/>
                      <a:pt x="0" y="2559249"/>
                    </a:cubicBezTo>
                    <a:lnTo>
                      <a:pt x="0" y="19960"/>
                    </a:lnTo>
                    <a:cubicBezTo>
                      <a:pt x="0" y="8937"/>
                      <a:pt x="8937" y="0"/>
                      <a:pt x="19960" y="0"/>
                    </a:cubicBezTo>
                    <a:close/>
                  </a:path>
                </a:pathLst>
              </a:custGeom>
              <a:gradFill rotWithShape="true">
                <a:gsLst>
                  <a:gs pos="0">
                    <a:srgbClr val="000000">
                      <a:alpha val="100000"/>
                    </a:srgbClr>
                  </a:gs>
                  <a:gs pos="100000">
                    <a:srgbClr val="3533CD">
                      <a:alpha val="100000"/>
                    </a:srgbClr>
                  </a:gs>
                </a:gsLst>
                <a:lin ang="0"/>
              </a:gradFill>
              <a:ln w="66675" cap="rnd">
                <a:solidFill>
                  <a:srgbClr val="F7FBFF"/>
                </a:solidFill>
                <a:prstDash val="solid"/>
                <a:round/>
              </a:ln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-38100"/>
                <a:ext cx="5209864" cy="261730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sp>
          <p:nvSpPr>
            <p:cNvPr name="TextBox 17" id="17"/>
            <p:cNvSpPr txBox="true"/>
            <p:nvPr/>
          </p:nvSpPr>
          <p:spPr>
            <a:xfrm rot="0">
              <a:off x="438093" y="287004"/>
              <a:ext cx="12185495" cy="59840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991"/>
                </a:lnSpc>
              </a:pPr>
              <a:r>
                <a:rPr lang="en-US" sz="2851" b="true">
                  <a:solidFill>
                    <a:srgbClr val="F7FB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Our VAT specialists ensure seamless compliance with Bangladesh VAT regulations.</a:t>
              </a:r>
            </a:p>
            <a:p>
              <a:pPr algn="l" marL="615567" indent="-307783" lvl="1">
                <a:lnSpc>
                  <a:spcPts val="3991"/>
                </a:lnSpc>
                <a:buFont typeface="Arial"/>
                <a:buChar char="•"/>
              </a:pPr>
              <a:r>
                <a:rPr lang="en-US" b="true" sz="2851">
                  <a:solidFill>
                    <a:srgbClr val="F7FB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VAT registration and structuring </a:t>
              </a:r>
            </a:p>
            <a:p>
              <a:pPr algn="l" marL="615567" indent="-307783" lvl="1">
                <a:lnSpc>
                  <a:spcPts val="3991"/>
                </a:lnSpc>
                <a:buFont typeface="Arial"/>
                <a:buChar char="•"/>
              </a:pPr>
              <a:r>
                <a:rPr lang="en-US" b="true" sz="2851">
                  <a:solidFill>
                    <a:srgbClr val="F7FB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Monthly VA</a:t>
              </a:r>
              <a:r>
                <a:rPr lang="en-US" b="true" sz="2851">
                  <a:solidFill>
                    <a:srgbClr val="F7FB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T return preparation and submission </a:t>
              </a:r>
            </a:p>
            <a:p>
              <a:pPr algn="l" marL="615567" indent="-307783" lvl="1">
                <a:lnSpc>
                  <a:spcPts val="3991"/>
                </a:lnSpc>
                <a:buFont typeface="Arial"/>
                <a:buChar char="•"/>
              </a:pPr>
              <a:r>
                <a:rPr lang="en-US" b="true" sz="2851">
                  <a:solidFill>
                    <a:srgbClr val="F7FB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Withh</a:t>
              </a:r>
              <a:r>
                <a:rPr lang="en-US" b="true" sz="2851">
                  <a:solidFill>
                    <a:srgbClr val="F7FB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olding VAT management </a:t>
              </a:r>
            </a:p>
            <a:p>
              <a:pPr algn="l" marL="615567" indent="-307783" lvl="1">
                <a:lnSpc>
                  <a:spcPts val="3991"/>
                </a:lnSpc>
                <a:buFont typeface="Arial"/>
                <a:buChar char="•"/>
              </a:pPr>
              <a:r>
                <a:rPr lang="en-US" b="true" sz="2851">
                  <a:solidFill>
                    <a:srgbClr val="F7FB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VAT audit and investigation support </a:t>
              </a:r>
            </a:p>
            <a:p>
              <a:pPr algn="l" marL="615567" indent="-307783" lvl="1">
                <a:lnSpc>
                  <a:spcPts val="3991"/>
                </a:lnSpc>
                <a:buFont typeface="Arial"/>
                <a:buChar char="•"/>
              </a:pPr>
              <a:r>
                <a:rPr lang="en-US" b="true" sz="2851">
                  <a:solidFill>
                    <a:srgbClr val="F7FB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O</a:t>
              </a:r>
              <a:r>
                <a:rPr lang="en-US" b="true" sz="2851">
                  <a:solidFill>
                    <a:srgbClr val="F7FB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ngoing compliance advisory </a:t>
              </a:r>
            </a:p>
            <a:p>
              <a:pPr algn="l">
                <a:lnSpc>
                  <a:spcPts val="3991"/>
                </a:lnSpc>
              </a:pPr>
            </a:p>
          </p:txBody>
        </p:sp>
      </p:grp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B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2700000">
            <a:off x="10730600" y="4170050"/>
            <a:ext cx="6040494" cy="1054341"/>
          </a:xfrm>
          <a:custGeom>
            <a:avLst/>
            <a:gdLst/>
            <a:ahLst/>
            <a:cxnLst/>
            <a:rect r="r" b="b" t="t" l="l"/>
            <a:pathLst>
              <a:path h="1054341" w="6040494">
                <a:moveTo>
                  <a:pt x="0" y="0"/>
                </a:moveTo>
                <a:lnTo>
                  <a:pt x="6040494" y="0"/>
                </a:lnTo>
                <a:lnTo>
                  <a:pt x="6040494" y="1054341"/>
                </a:lnTo>
                <a:lnTo>
                  <a:pt x="0" y="10543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8100000">
            <a:off x="10730600" y="293735"/>
            <a:ext cx="6040494" cy="1054341"/>
          </a:xfrm>
          <a:custGeom>
            <a:avLst/>
            <a:gdLst/>
            <a:ahLst/>
            <a:cxnLst/>
            <a:rect r="r" b="b" t="t" l="l"/>
            <a:pathLst>
              <a:path h="1054341" w="6040494">
                <a:moveTo>
                  <a:pt x="0" y="0"/>
                </a:moveTo>
                <a:lnTo>
                  <a:pt x="6040494" y="0"/>
                </a:lnTo>
                <a:lnTo>
                  <a:pt x="6040494" y="1054340"/>
                </a:lnTo>
                <a:lnTo>
                  <a:pt x="0" y="105434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1896986"/>
            <a:ext cx="13684355" cy="29308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77"/>
              </a:lnSpc>
            </a:pPr>
            <a:r>
              <a:rPr lang="en-US" b="true" sz="5300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3533CD">
                        <a:alpha val="100000"/>
                      </a:srgbClr>
                    </a:gs>
                  </a:gsLst>
                  <a:lin ang="0"/>
                </a:gradFill>
                <a:latin typeface="Garet Bold"/>
                <a:ea typeface="Garet Bold"/>
                <a:cs typeface="Garet Bold"/>
                <a:sym typeface="Garet Bold"/>
              </a:rPr>
              <a:t>ACCOUNTING &amp; OUTSOU</a:t>
            </a:r>
            <a:r>
              <a:rPr lang="en-US" b="true" sz="5300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3533CD">
                        <a:alpha val="100000"/>
                      </a:srgbClr>
                    </a:gs>
                  </a:gsLst>
                  <a:lin ang="0"/>
                </a:gradFill>
                <a:latin typeface="Garet Bold"/>
                <a:ea typeface="Garet Bold"/>
                <a:cs typeface="Garet Bold"/>
                <a:sym typeface="Garet Bold"/>
              </a:rPr>
              <a:t>RCING SERVICES</a:t>
            </a:r>
          </a:p>
          <a:p>
            <a:pPr algn="l">
              <a:lnSpc>
                <a:spcPts val="5777"/>
              </a:lnSpc>
            </a:pPr>
          </a:p>
          <a:p>
            <a:pPr algn="l">
              <a:lnSpc>
                <a:spcPts val="5668"/>
              </a:lnSpc>
            </a:pPr>
          </a:p>
        </p:txBody>
      </p:sp>
      <p:grpSp>
        <p:nvGrpSpPr>
          <p:cNvPr name="Group 5" id="5"/>
          <p:cNvGrpSpPr/>
          <p:nvPr/>
        </p:nvGrpSpPr>
        <p:grpSpPr>
          <a:xfrm rot="0">
            <a:off x="11741914" y="-1271750"/>
            <a:ext cx="7932947" cy="7932947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22637" y="22637"/>
              <a:ext cx="767525" cy="767525"/>
            </a:xfrm>
            <a:custGeom>
              <a:avLst/>
              <a:gdLst/>
              <a:ahLst/>
              <a:cxnLst/>
              <a:rect r="r" b="b" t="t" l="l"/>
              <a:pathLst>
                <a:path h="767525" w="767525">
                  <a:moveTo>
                    <a:pt x="422407" y="16007"/>
                  </a:moveTo>
                  <a:lnTo>
                    <a:pt x="751519" y="345119"/>
                  </a:lnTo>
                  <a:cubicBezTo>
                    <a:pt x="761768" y="355368"/>
                    <a:pt x="767526" y="369269"/>
                    <a:pt x="767526" y="383763"/>
                  </a:cubicBezTo>
                  <a:cubicBezTo>
                    <a:pt x="767526" y="398257"/>
                    <a:pt x="761768" y="412158"/>
                    <a:pt x="751519" y="422407"/>
                  </a:cubicBezTo>
                  <a:lnTo>
                    <a:pt x="422407" y="751519"/>
                  </a:lnTo>
                  <a:cubicBezTo>
                    <a:pt x="412158" y="761768"/>
                    <a:pt x="398257" y="767526"/>
                    <a:pt x="383763" y="767526"/>
                  </a:cubicBezTo>
                  <a:cubicBezTo>
                    <a:pt x="369269" y="767526"/>
                    <a:pt x="355368" y="761768"/>
                    <a:pt x="345119" y="751519"/>
                  </a:cubicBezTo>
                  <a:lnTo>
                    <a:pt x="16007" y="422407"/>
                  </a:lnTo>
                  <a:cubicBezTo>
                    <a:pt x="5758" y="412158"/>
                    <a:pt x="0" y="398257"/>
                    <a:pt x="0" y="383763"/>
                  </a:cubicBezTo>
                  <a:cubicBezTo>
                    <a:pt x="0" y="369269"/>
                    <a:pt x="5758" y="355368"/>
                    <a:pt x="16007" y="345119"/>
                  </a:cubicBezTo>
                  <a:lnTo>
                    <a:pt x="345119" y="16007"/>
                  </a:lnTo>
                  <a:cubicBezTo>
                    <a:pt x="355368" y="5758"/>
                    <a:pt x="369269" y="0"/>
                    <a:pt x="383763" y="0"/>
                  </a:cubicBezTo>
                  <a:cubicBezTo>
                    <a:pt x="398257" y="0"/>
                    <a:pt x="412158" y="5758"/>
                    <a:pt x="422407" y="16007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139700" y="101600"/>
              <a:ext cx="533400" cy="571500"/>
            </a:xfrm>
            <a:prstGeom prst="rect">
              <a:avLst/>
            </a:prstGeom>
          </p:spPr>
          <p:txBody>
            <a:bodyPr anchor="ctr" rtlCol="false" tIns="32480" lIns="32480" bIns="32480" rIns="3248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2136098" y="-877566"/>
            <a:ext cx="7144579" cy="7144579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25135" y="25135"/>
              <a:ext cx="762529" cy="762529"/>
            </a:xfrm>
            <a:custGeom>
              <a:avLst/>
              <a:gdLst/>
              <a:ahLst/>
              <a:cxnLst/>
              <a:rect r="r" b="b" t="t" l="l"/>
              <a:pathLst>
                <a:path h="762529" w="762529">
                  <a:moveTo>
                    <a:pt x="424174" y="17774"/>
                  </a:moveTo>
                  <a:lnTo>
                    <a:pt x="744756" y="338356"/>
                  </a:lnTo>
                  <a:cubicBezTo>
                    <a:pt x="756136" y="349736"/>
                    <a:pt x="762530" y="365171"/>
                    <a:pt x="762530" y="381265"/>
                  </a:cubicBezTo>
                  <a:cubicBezTo>
                    <a:pt x="762530" y="397359"/>
                    <a:pt x="756136" y="412794"/>
                    <a:pt x="744756" y="424174"/>
                  </a:cubicBezTo>
                  <a:lnTo>
                    <a:pt x="424174" y="744756"/>
                  </a:lnTo>
                  <a:cubicBezTo>
                    <a:pt x="412794" y="756136"/>
                    <a:pt x="397359" y="762530"/>
                    <a:pt x="381265" y="762530"/>
                  </a:cubicBezTo>
                  <a:cubicBezTo>
                    <a:pt x="365171" y="762530"/>
                    <a:pt x="349736" y="756136"/>
                    <a:pt x="338356" y="744756"/>
                  </a:cubicBezTo>
                  <a:lnTo>
                    <a:pt x="17774" y="424174"/>
                  </a:lnTo>
                  <a:cubicBezTo>
                    <a:pt x="6394" y="412794"/>
                    <a:pt x="0" y="397359"/>
                    <a:pt x="0" y="381265"/>
                  </a:cubicBezTo>
                  <a:cubicBezTo>
                    <a:pt x="0" y="365171"/>
                    <a:pt x="6394" y="349736"/>
                    <a:pt x="17774" y="338356"/>
                  </a:cubicBezTo>
                  <a:lnTo>
                    <a:pt x="338356" y="17774"/>
                  </a:lnTo>
                  <a:cubicBezTo>
                    <a:pt x="349736" y="6394"/>
                    <a:pt x="365171" y="0"/>
                    <a:pt x="381265" y="0"/>
                  </a:cubicBezTo>
                  <a:cubicBezTo>
                    <a:pt x="397359" y="0"/>
                    <a:pt x="412794" y="6394"/>
                    <a:pt x="424174" y="17774"/>
                  </a:cubicBezTo>
                  <a:close/>
                </a:path>
              </a:pathLst>
            </a:custGeom>
            <a:blipFill>
              <a:blip r:embed="rId3"/>
              <a:stretch>
                <a:fillRect l="-30030" t="0" r="-30030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786570" y="820905"/>
            <a:ext cx="4283546" cy="748759"/>
            <a:chOff x="0" y="0"/>
            <a:chExt cx="5711394" cy="998346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589357" cy="998346"/>
            </a:xfrm>
            <a:custGeom>
              <a:avLst/>
              <a:gdLst/>
              <a:ahLst/>
              <a:cxnLst/>
              <a:rect r="r" b="b" t="t" l="l"/>
              <a:pathLst>
                <a:path h="998346" w="1589357">
                  <a:moveTo>
                    <a:pt x="0" y="0"/>
                  </a:moveTo>
                  <a:lnTo>
                    <a:pt x="1589357" y="0"/>
                  </a:lnTo>
                  <a:lnTo>
                    <a:pt x="1589357" y="998346"/>
                  </a:lnTo>
                  <a:lnTo>
                    <a:pt x="0" y="9983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 rot="0">
              <a:off x="1821561" y="292570"/>
              <a:ext cx="3889834" cy="37510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343"/>
                </a:lnSpc>
              </a:pPr>
              <a:r>
                <a:rPr lang="en-US" b="true" sz="1674">
                  <a:gradFill>
                    <a:gsLst>
                      <a:gs pos="0">
                        <a:srgbClr val="000000">
                          <a:alpha val="100000"/>
                        </a:srgbClr>
                      </a:gs>
                      <a:gs pos="100000">
                        <a:srgbClr val="3533CD">
                          <a:alpha val="100000"/>
                        </a:srgbClr>
                      </a:gs>
                    </a:gsLst>
                    <a:lin ang="0"/>
                  </a:gradFill>
                  <a:latin typeface="Garet Bold"/>
                  <a:ea typeface="Garet Bold"/>
                  <a:cs typeface="Garet Bold"/>
                  <a:sym typeface="Garet Bold"/>
                </a:rPr>
                <a:t>SALAHUDDIN ASSOCIATES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132300" y="3764435"/>
            <a:ext cx="11186700" cy="5005154"/>
            <a:chOff x="0" y="0"/>
            <a:chExt cx="14915600" cy="6673539"/>
          </a:xfrm>
        </p:grpSpPr>
        <p:grpSp>
          <p:nvGrpSpPr>
            <p:cNvPr name="Group 14" id="14"/>
            <p:cNvGrpSpPr/>
            <p:nvPr/>
          </p:nvGrpSpPr>
          <p:grpSpPr>
            <a:xfrm rot="0">
              <a:off x="0" y="0"/>
              <a:ext cx="14915600" cy="6673539"/>
              <a:chOff x="0" y="0"/>
              <a:chExt cx="5764625" cy="2579209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5764625" cy="2579209"/>
              </a:xfrm>
              <a:custGeom>
                <a:avLst/>
                <a:gdLst/>
                <a:ahLst/>
                <a:cxnLst/>
                <a:rect r="r" b="b" t="t" l="l"/>
                <a:pathLst>
                  <a:path h="2579209" w="5764625">
                    <a:moveTo>
                      <a:pt x="18039" y="0"/>
                    </a:moveTo>
                    <a:lnTo>
                      <a:pt x="5746586" y="0"/>
                    </a:lnTo>
                    <a:cubicBezTo>
                      <a:pt x="5756548" y="0"/>
                      <a:pt x="5764625" y="8077"/>
                      <a:pt x="5764625" y="18039"/>
                    </a:cubicBezTo>
                    <a:lnTo>
                      <a:pt x="5764625" y="2561170"/>
                    </a:lnTo>
                    <a:cubicBezTo>
                      <a:pt x="5764625" y="2565954"/>
                      <a:pt x="5762724" y="2570542"/>
                      <a:pt x="5759341" y="2573925"/>
                    </a:cubicBezTo>
                    <a:cubicBezTo>
                      <a:pt x="5755958" y="2577308"/>
                      <a:pt x="5751370" y="2579209"/>
                      <a:pt x="5746586" y="2579209"/>
                    </a:cubicBezTo>
                    <a:lnTo>
                      <a:pt x="18039" y="2579209"/>
                    </a:lnTo>
                    <a:cubicBezTo>
                      <a:pt x="13255" y="2579209"/>
                      <a:pt x="8667" y="2577308"/>
                      <a:pt x="5284" y="2573925"/>
                    </a:cubicBezTo>
                    <a:cubicBezTo>
                      <a:pt x="1901" y="2570542"/>
                      <a:pt x="0" y="2565954"/>
                      <a:pt x="0" y="2561170"/>
                    </a:cubicBezTo>
                    <a:lnTo>
                      <a:pt x="0" y="18039"/>
                    </a:lnTo>
                    <a:cubicBezTo>
                      <a:pt x="0" y="13255"/>
                      <a:pt x="1901" y="8667"/>
                      <a:pt x="5284" y="5284"/>
                    </a:cubicBezTo>
                    <a:cubicBezTo>
                      <a:pt x="8667" y="1901"/>
                      <a:pt x="13255" y="0"/>
                      <a:pt x="18039" y="0"/>
                    </a:cubicBezTo>
                    <a:close/>
                  </a:path>
                </a:pathLst>
              </a:custGeom>
              <a:gradFill rotWithShape="true">
                <a:gsLst>
                  <a:gs pos="0">
                    <a:srgbClr val="000000">
                      <a:alpha val="100000"/>
                    </a:srgbClr>
                  </a:gs>
                  <a:gs pos="100000">
                    <a:srgbClr val="3533CD">
                      <a:alpha val="100000"/>
                    </a:srgbClr>
                  </a:gs>
                </a:gsLst>
                <a:lin ang="0"/>
              </a:gradFill>
              <a:ln w="66675" cap="rnd">
                <a:solidFill>
                  <a:srgbClr val="F7FBFF"/>
                </a:solidFill>
                <a:prstDash val="solid"/>
                <a:round/>
              </a:ln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-38100"/>
                <a:ext cx="5764625" cy="261730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sp>
          <p:nvSpPr>
            <p:cNvPr name="TextBox 17" id="17"/>
            <p:cNvSpPr txBox="true"/>
            <p:nvPr/>
          </p:nvSpPr>
          <p:spPr>
            <a:xfrm rot="0">
              <a:off x="484742" y="287004"/>
              <a:ext cx="13483041" cy="59840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991"/>
                </a:lnSpc>
              </a:pPr>
              <a:r>
                <a:rPr lang="en-US" sz="2851" b="true">
                  <a:solidFill>
                    <a:srgbClr val="F7FB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We provide robust accounting solutions that enhance financial transparency and efficien</a:t>
              </a:r>
              <a:r>
                <a:rPr lang="en-US" sz="2851" b="true">
                  <a:solidFill>
                    <a:srgbClr val="F7FB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cy.</a:t>
              </a:r>
            </a:p>
            <a:p>
              <a:pPr algn="l" marL="615567" indent="-307783" lvl="1">
                <a:lnSpc>
                  <a:spcPts val="3991"/>
                </a:lnSpc>
                <a:buFont typeface="Arial"/>
                <a:buChar char="•"/>
              </a:pPr>
              <a:r>
                <a:rPr lang="en-US" b="true" sz="2851">
                  <a:solidFill>
                    <a:srgbClr val="F7FB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Bookkeeping and</a:t>
              </a:r>
              <a:r>
                <a:rPr lang="en-US" b="true" sz="2851">
                  <a:solidFill>
                    <a:srgbClr val="F7FB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accounting system setup </a:t>
              </a:r>
            </a:p>
            <a:p>
              <a:pPr algn="l" marL="615567" indent="-307783" lvl="1">
                <a:lnSpc>
                  <a:spcPts val="3991"/>
                </a:lnSpc>
                <a:buFont typeface="Arial"/>
                <a:buChar char="•"/>
              </a:pPr>
              <a:r>
                <a:rPr lang="en-US" b="true" sz="2851">
                  <a:solidFill>
                    <a:srgbClr val="F7FB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Financial statement preparation </a:t>
              </a:r>
            </a:p>
            <a:p>
              <a:pPr algn="l" marL="615567" indent="-307783" lvl="1">
                <a:lnSpc>
                  <a:spcPts val="3991"/>
                </a:lnSpc>
                <a:buFont typeface="Arial"/>
                <a:buChar char="•"/>
              </a:pPr>
              <a:r>
                <a:rPr lang="en-US" b="true" sz="2851">
                  <a:solidFill>
                    <a:srgbClr val="F7FB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Management reporting (monthly, quarterly, annual) </a:t>
              </a:r>
            </a:p>
            <a:p>
              <a:pPr algn="l" marL="615567" indent="-307783" lvl="1">
                <a:lnSpc>
                  <a:spcPts val="3991"/>
                </a:lnSpc>
                <a:buFont typeface="Arial"/>
                <a:buChar char="•"/>
              </a:pPr>
              <a:r>
                <a:rPr lang="en-US" b="true" sz="2851">
                  <a:solidFill>
                    <a:srgbClr val="F7FB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Audit preparation and coordination </a:t>
              </a:r>
            </a:p>
            <a:p>
              <a:pPr algn="l" marL="615567" indent="-307783" lvl="1">
                <a:lnSpc>
                  <a:spcPts val="3991"/>
                </a:lnSpc>
                <a:buFont typeface="Arial"/>
                <a:buChar char="•"/>
              </a:pPr>
              <a:r>
                <a:rPr lang="en-US" b="true" sz="2851">
                  <a:solidFill>
                    <a:srgbClr val="F7FB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Outsourced finance function p </a:t>
              </a:r>
            </a:p>
            <a:p>
              <a:pPr algn="l">
                <a:lnSpc>
                  <a:spcPts val="3991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12288498" y="-725166"/>
            <a:ext cx="7144579" cy="7144579"/>
            <a:chOff x="0" y="0"/>
            <a:chExt cx="812800" cy="8128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25135" y="25135"/>
              <a:ext cx="762529" cy="762529"/>
            </a:xfrm>
            <a:custGeom>
              <a:avLst/>
              <a:gdLst/>
              <a:ahLst/>
              <a:cxnLst/>
              <a:rect r="r" b="b" t="t" l="l"/>
              <a:pathLst>
                <a:path h="762529" w="762529">
                  <a:moveTo>
                    <a:pt x="424174" y="17774"/>
                  </a:moveTo>
                  <a:lnTo>
                    <a:pt x="744756" y="338356"/>
                  </a:lnTo>
                  <a:cubicBezTo>
                    <a:pt x="756136" y="349736"/>
                    <a:pt x="762530" y="365171"/>
                    <a:pt x="762530" y="381265"/>
                  </a:cubicBezTo>
                  <a:cubicBezTo>
                    <a:pt x="762530" y="397359"/>
                    <a:pt x="756136" y="412794"/>
                    <a:pt x="744756" y="424174"/>
                  </a:cubicBezTo>
                  <a:lnTo>
                    <a:pt x="424174" y="744756"/>
                  </a:lnTo>
                  <a:cubicBezTo>
                    <a:pt x="412794" y="756136"/>
                    <a:pt x="397359" y="762530"/>
                    <a:pt x="381265" y="762530"/>
                  </a:cubicBezTo>
                  <a:cubicBezTo>
                    <a:pt x="365171" y="762530"/>
                    <a:pt x="349736" y="756136"/>
                    <a:pt x="338356" y="744756"/>
                  </a:cubicBezTo>
                  <a:lnTo>
                    <a:pt x="17774" y="424174"/>
                  </a:lnTo>
                  <a:cubicBezTo>
                    <a:pt x="6394" y="412794"/>
                    <a:pt x="0" y="397359"/>
                    <a:pt x="0" y="381265"/>
                  </a:cubicBezTo>
                  <a:cubicBezTo>
                    <a:pt x="0" y="365171"/>
                    <a:pt x="6394" y="349736"/>
                    <a:pt x="17774" y="338356"/>
                  </a:cubicBezTo>
                  <a:lnTo>
                    <a:pt x="338356" y="17774"/>
                  </a:lnTo>
                  <a:cubicBezTo>
                    <a:pt x="349736" y="6394"/>
                    <a:pt x="365171" y="0"/>
                    <a:pt x="381265" y="0"/>
                  </a:cubicBezTo>
                  <a:cubicBezTo>
                    <a:pt x="397359" y="0"/>
                    <a:pt x="412794" y="6394"/>
                    <a:pt x="424174" y="17774"/>
                  </a:cubicBezTo>
                  <a:close/>
                </a:path>
              </a:pathLst>
            </a:custGeom>
            <a:blipFill>
              <a:blip r:embed="rId3"/>
              <a:stretch>
                <a:fillRect l="-30030" t="0" r="-30030" b="0"/>
              </a:stretch>
            </a:blipFill>
          </p:spPr>
        </p:sp>
      </p:grp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B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3620205" y="1800970"/>
            <a:ext cx="7932947" cy="7932947"/>
            <a:chOff x="0" y="0"/>
            <a:chExt cx="812800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22637" y="22637"/>
              <a:ext cx="767525" cy="767525"/>
            </a:xfrm>
            <a:custGeom>
              <a:avLst/>
              <a:gdLst/>
              <a:ahLst/>
              <a:cxnLst/>
              <a:rect r="r" b="b" t="t" l="l"/>
              <a:pathLst>
                <a:path h="767525" w="767525">
                  <a:moveTo>
                    <a:pt x="422407" y="16007"/>
                  </a:moveTo>
                  <a:lnTo>
                    <a:pt x="751519" y="345119"/>
                  </a:lnTo>
                  <a:cubicBezTo>
                    <a:pt x="761768" y="355368"/>
                    <a:pt x="767526" y="369269"/>
                    <a:pt x="767526" y="383763"/>
                  </a:cubicBezTo>
                  <a:cubicBezTo>
                    <a:pt x="767526" y="398257"/>
                    <a:pt x="761768" y="412158"/>
                    <a:pt x="751519" y="422407"/>
                  </a:cubicBezTo>
                  <a:lnTo>
                    <a:pt x="422407" y="751519"/>
                  </a:lnTo>
                  <a:cubicBezTo>
                    <a:pt x="412158" y="761768"/>
                    <a:pt x="398257" y="767526"/>
                    <a:pt x="383763" y="767526"/>
                  </a:cubicBezTo>
                  <a:cubicBezTo>
                    <a:pt x="369269" y="767526"/>
                    <a:pt x="355368" y="761768"/>
                    <a:pt x="345119" y="751519"/>
                  </a:cubicBezTo>
                  <a:lnTo>
                    <a:pt x="16007" y="422407"/>
                  </a:lnTo>
                  <a:cubicBezTo>
                    <a:pt x="5758" y="412158"/>
                    <a:pt x="0" y="398257"/>
                    <a:pt x="0" y="383763"/>
                  </a:cubicBezTo>
                  <a:cubicBezTo>
                    <a:pt x="0" y="369269"/>
                    <a:pt x="5758" y="355368"/>
                    <a:pt x="16007" y="345119"/>
                  </a:cubicBezTo>
                  <a:lnTo>
                    <a:pt x="345119" y="16007"/>
                  </a:lnTo>
                  <a:cubicBezTo>
                    <a:pt x="355368" y="5758"/>
                    <a:pt x="369269" y="0"/>
                    <a:pt x="383763" y="0"/>
                  </a:cubicBezTo>
                  <a:cubicBezTo>
                    <a:pt x="398257" y="0"/>
                    <a:pt x="412158" y="5758"/>
                    <a:pt x="422407" y="16007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139700" y="101600"/>
              <a:ext cx="533400" cy="571500"/>
            </a:xfrm>
            <a:prstGeom prst="rect">
              <a:avLst/>
            </a:prstGeom>
          </p:spPr>
          <p:txBody>
            <a:bodyPr anchor="ctr" rtlCol="false" tIns="32480" lIns="32480" bIns="32480" rIns="3248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4229700" y="2113721"/>
            <a:ext cx="7144579" cy="7144579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25135" y="25135"/>
              <a:ext cx="762529" cy="762529"/>
            </a:xfrm>
            <a:custGeom>
              <a:avLst/>
              <a:gdLst/>
              <a:ahLst/>
              <a:cxnLst/>
              <a:rect r="r" b="b" t="t" l="l"/>
              <a:pathLst>
                <a:path h="762529" w="762529">
                  <a:moveTo>
                    <a:pt x="424174" y="17774"/>
                  </a:moveTo>
                  <a:lnTo>
                    <a:pt x="744756" y="338356"/>
                  </a:lnTo>
                  <a:cubicBezTo>
                    <a:pt x="756136" y="349736"/>
                    <a:pt x="762530" y="365171"/>
                    <a:pt x="762530" y="381265"/>
                  </a:cubicBezTo>
                  <a:cubicBezTo>
                    <a:pt x="762530" y="397359"/>
                    <a:pt x="756136" y="412794"/>
                    <a:pt x="744756" y="424174"/>
                  </a:cubicBezTo>
                  <a:lnTo>
                    <a:pt x="424174" y="744756"/>
                  </a:lnTo>
                  <a:cubicBezTo>
                    <a:pt x="412794" y="756136"/>
                    <a:pt x="397359" y="762530"/>
                    <a:pt x="381265" y="762530"/>
                  </a:cubicBezTo>
                  <a:cubicBezTo>
                    <a:pt x="365171" y="762530"/>
                    <a:pt x="349736" y="756136"/>
                    <a:pt x="338356" y="744756"/>
                  </a:cubicBezTo>
                  <a:lnTo>
                    <a:pt x="17774" y="424174"/>
                  </a:lnTo>
                  <a:cubicBezTo>
                    <a:pt x="6394" y="412794"/>
                    <a:pt x="0" y="397359"/>
                    <a:pt x="0" y="381265"/>
                  </a:cubicBezTo>
                  <a:cubicBezTo>
                    <a:pt x="0" y="365171"/>
                    <a:pt x="6394" y="349736"/>
                    <a:pt x="17774" y="338356"/>
                  </a:cubicBezTo>
                  <a:lnTo>
                    <a:pt x="338356" y="17774"/>
                  </a:lnTo>
                  <a:cubicBezTo>
                    <a:pt x="349736" y="6394"/>
                    <a:pt x="365171" y="0"/>
                    <a:pt x="381265" y="0"/>
                  </a:cubicBezTo>
                  <a:cubicBezTo>
                    <a:pt x="397359" y="0"/>
                    <a:pt x="412794" y="6394"/>
                    <a:pt x="424174" y="17774"/>
                  </a:cubicBezTo>
                  <a:close/>
                </a:path>
              </a:pathLst>
            </a:custGeom>
            <a:blipFill>
              <a:blip r:embed="rId2"/>
              <a:stretch>
                <a:fillRect l="-30030" t="0" r="-30030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786570" y="820905"/>
            <a:ext cx="4283546" cy="748759"/>
            <a:chOff x="0" y="0"/>
            <a:chExt cx="5711394" cy="998346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589357" cy="998346"/>
            </a:xfrm>
            <a:custGeom>
              <a:avLst/>
              <a:gdLst/>
              <a:ahLst/>
              <a:cxnLst/>
              <a:rect r="r" b="b" t="t" l="l"/>
              <a:pathLst>
                <a:path h="998346" w="1589357">
                  <a:moveTo>
                    <a:pt x="0" y="0"/>
                  </a:moveTo>
                  <a:lnTo>
                    <a:pt x="1589357" y="0"/>
                  </a:lnTo>
                  <a:lnTo>
                    <a:pt x="1589357" y="998346"/>
                  </a:lnTo>
                  <a:lnTo>
                    <a:pt x="0" y="9983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 rot="0">
              <a:off x="1821561" y="292570"/>
              <a:ext cx="3889834" cy="37510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343"/>
                </a:lnSpc>
              </a:pPr>
              <a:r>
                <a:rPr lang="en-US" b="true" sz="1674">
                  <a:gradFill>
                    <a:gsLst>
                      <a:gs pos="0">
                        <a:srgbClr val="000000">
                          <a:alpha val="100000"/>
                        </a:srgbClr>
                      </a:gs>
                      <a:gs pos="100000">
                        <a:srgbClr val="3533CD">
                          <a:alpha val="100000"/>
                        </a:srgbClr>
                      </a:gs>
                    </a:gsLst>
                    <a:lin ang="0"/>
                  </a:gradFill>
                  <a:latin typeface="Garet Bold"/>
                  <a:ea typeface="Garet Bold"/>
                  <a:cs typeface="Garet Bold"/>
                  <a:sym typeface="Garet Bold"/>
                </a:rPr>
                <a:t>SALAHUDDIN ASSOCIATES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132300" y="3764435"/>
            <a:ext cx="11186700" cy="4006015"/>
            <a:chOff x="0" y="0"/>
            <a:chExt cx="14915600" cy="5341354"/>
          </a:xfrm>
        </p:grpSpPr>
        <p:grpSp>
          <p:nvGrpSpPr>
            <p:cNvPr name="Group 11" id="11"/>
            <p:cNvGrpSpPr/>
            <p:nvPr/>
          </p:nvGrpSpPr>
          <p:grpSpPr>
            <a:xfrm rot="0">
              <a:off x="0" y="0"/>
              <a:ext cx="14915600" cy="5341354"/>
              <a:chOff x="0" y="0"/>
              <a:chExt cx="5764625" cy="2064342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5764625" cy="2064342"/>
              </a:xfrm>
              <a:custGeom>
                <a:avLst/>
                <a:gdLst/>
                <a:ahLst/>
                <a:cxnLst/>
                <a:rect r="r" b="b" t="t" l="l"/>
                <a:pathLst>
                  <a:path h="2064342" w="5764625">
                    <a:moveTo>
                      <a:pt x="18039" y="0"/>
                    </a:moveTo>
                    <a:lnTo>
                      <a:pt x="5746586" y="0"/>
                    </a:lnTo>
                    <a:cubicBezTo>
                      <a:pt x="5756548" y="0"/>
                      <a:pt x="5764625" y="8077"/>
                      <a:pt x="5764625" y="18039"/>
                    </a:cubicBezTo>
                    <a:lnTo>
                      <a:pt x="5764625" y="2046303"/>
                    </a:lnTo>
                    <a:cubicBezTo>
                      <a:pt x="5764625" y="2051087"/>
                      <a:pt x="5762724" y="2055675"/>
                      <a:pt x="5759341" y="2059058"/>
                    </a:cubicBezTo>
                    <a:cubicBezTo>
                      <a:pt x="5755958" y="2062441"/>
                      <a:pt x="5751370" y="2064342"/>
                      <a:pt x="5746586" y="2064342"/>
                    </a:cubicBezTo>
                    <a:lnTo>
                      <a:pt x="18039" y="2064342"/>
                    </a:lnTo>
                    <a:cubicBezTo>
                      <a:pt x="13255" y="2064342"/>
                      <a:pt x="8667" y="2062441"/>
                      <a:pt x="5284" y="2059058"/>
                    </a:cubicBezTo>
                    <a:cubicBezTo>
                      <a:pt x="1901" y="2055675"/>
                      <a:pt x="0" y="2051087"/>
                      <a:pt x="0" y="2046303"/>
                    </a:cubicBezTo>
                    <a:lnTo>
                      <a:pt x="0" y="18039"/>
                    </a:lnTo>
                    <a:cubicBezTo>
                      <a:pt x="0" y="13255"/>
                      <a:pt x="1901" y="8667"/>
                      <a:pt x="5284" y="5284"/>
                    </a:cubicBezTo>
                    <a:cubicBezTo>
                      <a:pt x="8667" y="1901"/>
                      <a:pt x="13255" y="0"/>
                      <a:pt x="18039" y="0"/>
                    </a:cubicBezTo>
                    <a:close/>
                  </a:path>
                </a:pathLst>
              </a:custGeom>
              <a:gradFill rotWithShape="true">
                <a:gsLst>
                  <a:gs pos="0">
                    <a:srgbClr val="000000">
                      <a:alpha val="100000"/>
                    </a:srgbClr>
                  </a:gs>
                  <a:gs pos="100000">
                    <a:srgbClr val="3533CD">
                      <a:alpha val="100000"/>
                    </a:srgbClr>
                  </a:gs>
                </a:gsLst>
                <a:lin ang="0"/>
              </a:gradFill>
              <a:ln w="66675" cap="rnd">
                <a:solidFill>
                  <a:srgbClr val="F7FBFF"/>
                </a:solidFill>
                <a:prstDash val="solid"/>
                <a:round/>
              </a:ln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0" y="-38100"/>
                <a:ext cx="5764625" cy="210244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sp>
          <p:nvSpPr>
            <p:cNvPr name="TextBox 14" id="14"/>
            <p:cNvSpPr txBox="true"/>
            <p:nvPr/>
          </p:nvSpPr>
          <p:spPr>
            <a:xfrm rot="0">
              <a:off x="484742" y="287004"/>
              <a:ext cx="13483041" cy="465181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991"/>
                </a:lnSpc>
              </a:pPr>
              <a:r>
                <a:rPr lang="en-US" sz="2851" b="true">
                  <a:solidFill>
                    <a:srgbClr val="F7FB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We support businesses and investors at every stage of their journe</a:t>
              </a:r>
              <a:r>
                <a:rPr lang="en-US" sz="2851" b="true">
                  <a:solidFill>
                    <a:srgbClr val="F7FB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y.</a:t>
              </a:r>
            </a:p>
            <a:p>
              <a:pPr algn="l" marL="615567" indent="-307783" lvl="1">
                <a:lnSpc>
                  <a:spcPts val="3991"/>
                </a:lnSpc>
                <a:buFont typeface="Arial"/>
                <a:buChar char="•"/>
              </a:pPr>
              <a:r>
                <a:rPr lang="en-US" b="true" sz="2851">
                  <a:solidFill>
                    <a:srgbClr val="F7FB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N</a:t>
              </a:r>
              <a:r>
                <a:rPr lang="en-US" b="true" sz="2851">
                  <a:solidFill>
                    <a:srgbClr val="F7FB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ew b</a:t>
              </a:r>
              <a:r>
                <a:rPr lang="en-US" b="true" sz="2851">
                  <a:solidFill>
                    <a:srgbClr val="F7FB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usiness setup and market entry </a:t>
              </a:r>
            </a:p>
            <a:p>
              <a:pPr algn="l" marL="615567" indent="-307783" lvl="1">
                <a:lnSpc>
                  <a:spcPts val="3991"/>
                </a:lnSpc>
                <a:buFont typeface="Arial"/>
                <a:buChar char="•"/>
              </a:pPr>
              <a:r>
                <a:rPr lang="en-US" b="true" sz="2851">
                  <a:solidFill>
                    <a:srgbClr val="F7FB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Foreign investment advisory </a:t>
              </a:r>
            </a:p>
            <a:p>
              <a:pPr algn="l" marL="615567" indent="-307783" lvl="1">
                <a:lnSpc>
                  <a:spcPts val="3991"/>
                </a:lnSpc>
                <a:buFont typeface="Arial"/>
                <a:buChar char="•"/>
              </a:pPr>
              <a:r>
                <a:rPr lang="en-US" b="true" sz="2851">
                  <a:solidFill>
                    <a:srgbClr val="F7FB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Regulatory and compliance roadmap </a:t>
              </a:r>
            </a:p>
            <a:p>
              <a:pPr algn="l" marL="615567" indent="-307783" lvl="1">
                <a:lnSpc>
                  <a:spcPts val="3991"/>
                </a:lnSpc>
                <a:buFont typeface="Arial"/>
                <a:buChar char="•"/>
              </a:pPr>
              <a:r>
                <a:rPr lang="en-US" b="true" sz="2851">
                  <a:solidFill>
                    <a:srgbClr val="F7FB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O</a:t>
              </a:r>
              <a:r>
                <a:rPr lang="en-US" b="true" sz="2851">
                  <a:solidFill>
                    <a:srgbClr val="F7FB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perational and financial structuring </a:t>
              </a:r>
            </a:p>
            <a:p>
              <a:pPr algn="l">
                <a:lnSpc>
                  <a:spcPts val="3991"/>
                </a:lnSpc>
              </a:pP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786570" y="1973500"/>
            <a:ext cx="13684355" cy="14442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68"/>
              </a:lnSpc>
            </a:pPr>
            <a:r>
              <a:rPr lang="en-US" b="true" sz="5200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3533CD">
                        <a:alpha val="100000"/>
                      </a:srgbClr>
                    </a:gs>
                  </a:gsLst>
                  <a:lin ang="0"/>
                </a:gradFill>
                <a:latin typeface="Garet Bold"/>
                <a:ea typeface="Garet Bold"/>
                <a:cs typeface="Garet Bold"/>
                <a:sym typeface="Garet Bold"/>
              </a:rPr>
              <a:t>BUSINESS ADVISORY, SUPPORT SERVICE &amp; INVESTME</a:t>
            </a:r>
            <a:r>
              <a:rPr lang="en-US" b="true" sz="5200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3533CD">
                        <a:alpha val="100000"/>
                      </a:srgbClr>
                    </a:gs>
                  </a:gsLst>
                  <a:lin ang="0"/>
                </a:gradFill>
                <a:latin typeface="Garet Bold"/>
                <a:ea typeface="Garet Bold"/>
                <a:cs typeface="Garet Bold"/>
                <a:sym typeface="Garet Bold"/>
              </a:rPr>
              <a:t>NT SUPPORT SERVICE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B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2700000">
            <a:off x="9088169" y="6799457"/>
            <a:ext cx="9126703" cy="2389537"/>
          </a:xfrm>
          <a:custGeom>
            <a:avLst/>
            <a:gdLst/>
            <a:ahLst/>
            <a:cxnLst/>
            <a:rect r="r" b="b" t="t" l="l"/>
            <a:pathLst>
              <a:path h="2389537" w="9126703">
                <a:moveTo>
                  <a:pt x="0" y="0"/>
                </a:moveTo>
                <a:lnTo>
                  <a:pt x="9126704" y="0"/>
                </a:lnTo>
                <a:lnTo>
                  <a:pt x="9126704" y="2389536"/>
                </a:lnTo>
                <a:lnTo>
                  <a:pt x="0" y="23895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4000"/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8100000">
            <a:off x="12451650" y="-2663184"/>
            <a:ext cx="3456456" cy="11815284"/>
            <a:chOff x="0" y="0"/>
            <a:chExt cx="910342" cy="311184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10342" cy="3111844"/>
            </a:xfrm>
            <a:custGeom>
              <a:avLst/>
              <a:gdLst/>
              <a:ahLst/>
              <a:cxnLst/>
              <a:rect r="r" b="b" t="t" l="l"/>
              <a:pathLst>
                <a:path h="3111844" w="910342">
                  <a:moveTo>
                    <a:pt x="203200" y="0"/>
                  </a:moveTo>
                  <a:lnTo>
                    <a:pt x="910342" y="0"/>
                  </a:lnTo>
                  <a:lnTo>
                    <a:pt x="707142" y="3111844"/>
                  </a:lnTo>
                  <a:lnTo>
                    <a:pt x="0" y="3111844"/>
                  </a:lnTo>
                  <a:lnTo>
                    <a:pt x="203200" y="0"/>
                  </a:lnTo>
                  <a:close/>
                </a:path>
              </a:pathLst>
            </a:custGeom>
            <a:gradFill rotWithShape="true">
              <a:gsLst>
                <a:gs pos="0">
                  <a:srgbClr val="5DE0E6">
                    <a:alpha val="100000"/>
                  </a:srgbClr>
                </a:gs>
                <a:gs pos="100000">
                  <a:srgbClr val="004AAD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5" id="5"/>
            <p:cNvSpPr txBox="true"/>
            <p:nvPr/>
          </p:nvSpPr>
          <p:spPr>
            <a:xfrm>
              <a:off x="101600" y="-38100"/>
              <a:ext cx="707142" cy="314994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-2587936">
            <a:off x="14631524" y="-2632454"/>
            <a:ext cx="4184293" cy="10172185"/>
            <a:chOff x="0" y="0"/>
            <a:chExt cx="1622238" cy="394372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622238" cy="3943726"/>
            </a:xfrm>
            <a:custGeom>
              <a:avLst/>
              <a:gdLst/>
              <a:ahLst/>
              <a:cxnLst/>
              <a:rect r="r" b="b" t="t" l="l"/>
              <a:pathLst>
                <a:path h="3943726" w="1622238">
                  <a:moveTo>
                    <a:pt x="203200" y="0"/>
                  </a:moveTo>
                  <a:lnTo>
                    <a:pt x="1622238" y="0"/>
                  </a:lnTo>
                  <a:lnTo>
                    <a:pt x="1419038" y="3943726"/>
                  </a:lnTo>
                  <a:lnTo>
                    <a:pt x="0" y="3943726"/>
                  </a:lnTo>
                  <a:lnTo>
                    <a:pt x="203200" y="0"/>
                  </a:lnTo>
                  <a:close/>
                </a:path>
              </a:pathLst>
            </a:custGeom>
            <a:gradFill rotWithShape="true">
              <a:gsLst>
                <a:gs pos="0">
                  <a:srgbClr val="5DE0E6">
                    <a:alpha val="100000"/>
                  </a:srgbClr>
                </a:gs>
                <a:gs pos="100000">
                  <a:srgbClr val="004AAD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8" id="8"/>
            <p:cNvSpPr txBox="true"/>
            <p:nvPr/>
          </p:nvSpPr>
          <p:spPr>
            <a:xfrm>
              <a:off x="101600" y="-38100"/>
              <a:ext cx="1419038" cy="39818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-7806094">
            <a:off x="10356763" y="551921"/>
            <a:ext cx="5477894" cy="1200452"/>
          </a:xfrm>
          <a:custGeom>
            <a:avLst/>
            <a:gdLst/>
            <a:ahLst/>
            <a:cxnLst/>
            <a:rect r="r" b="b" t="t" l="l"/>
            <a:pathLst>
              <a:path h="1200452" w="5477894">
                <a:moveTo>
                  <a:pt x="0" y="0"/>
                </a:moveTo>
                <a:lnTo>
                  <a:pt x="5477893" y="0"/>
                </a:lnTo>
                <a:lnTo>
                  <a:pt x="5477893" y="1200452"/>
                </a:lnTo>
                <a:lnTo>
                  <a:pt x="0" y="120045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7000"/>
            </a:blip>
            <a:stretch>
              <a:fillRect l="-22095" t="0" r="-3456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10601736" y="224334"/>
            <a:ext cx="10351611" cy="10351611"/>
            <a:chOff x="0" y="0"/>
            <a:chExt cx="812800" cy="812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17348" y="17348"/>
              <a:ext cx="778104" cy="778104"/>
            </a:xfrm>
            <a:custGeom>
              <a:avLst/>
              <a:gdLst/>
              <a:ahLst/>
              <a:cxnLst/>
              <a:rect r="r" b="b" t="t" l="l"/>
              <a:pathLst>
                <a:path h="778104" w="778104">
                  <a:moveTo>
                    <a:pt x="418667" y="12267"/>
                  </a:moveTo>
                  <a:lnTo>
                    <a:pt x="765837" y="359437"/>
                  </a:lnTo>
                  <a:cubicBezTo>
                    <a:pt x="773691" y="367291"/>
                    <a:pt x="778104" y="377944"/>
                    <a:pt x="778104" y="389052"/>
                  </a:cubicBezTo>
                  <a:cubicBezTo>
                    <a:pt x="778104" y="400160"/>
                    <a:pt x="773691" y="410813"/>
                    <a:pt x="765837" y="418667"/>
                  </a:cubicBezTo>
                  <a:lnTo>
                    <a:pt x="418667" y="765837"/>
                  </a:lnTo>
                  <a:cubicBezTo>
                    <a:pt x="410813" y="773691"/>
                    <a:pt x="400160" y="778104"/>
                    <a:pt x="389052" y="778104"/>
                  </a:cubicBezTo>
                  <a:cubicBezTo>
                    <a:pt x="377944" y="778104"/>
                    <a:pt x="367291" y="773691"/>
                    <a:pt x="359437" y="765837"/>
                  </a:cubicBezTo>
                  <a:lnTo>
                    <a:pt x="12267" y="418667"/>
                  </a:lnTo>
                  <a:cubicBezTo>
                    <a:pt x="4413" y="410813"/>
                    <a:pt x="0" y="400160"/>
                    <a:pt x="0" y="389052"/>
                  </a:cubicBezTo>
                  <a:cubicBezTo>
                    <a:pt x="0" y="377944"/>
                    <a:pt x="4413" y="367291"/>
                    <a:pt x="12267" y="359437"/>
                  </a:cubicBezTo>
                  <a:lnTo>
                    <a:pt x="359437" y="12267"/>
                  </a:lnTo>
                  <a:cubicBezTo>
                    <a:pt x="367291" y="4413"/>
                    <a:pt x="377944" y="0"/>
                    <a:pt x="389052" y="0"/>
                  </a:cubicBezTo>
                  <a:cubicBezTo>
                    <a:pt x="400160" y="0"/>
                    <a:pt x="410813" y="4413"/>
                    <a:pt x="418667" y="12267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139700" y="101600"/>
              <a:ext cx="533400" cy="571500"/>
            </a:xfrm>
            <a:prstGeom prst="rect">
              <a:avLst/>
            </a:prstGeom>
          </p:spPr>
          <p:txBody>
            <a:bodyPr anchor="ctr" rtlCol="false" tIns="42383" lIns="42383" bIns="42383" rIns="42383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1116103" y="738700"/>
            <a:ext cx="9322879" cy="9322879"/>
            <a:chOff x="0" y="0"/>
            <a:chExt cx="812800" cy="8128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19262" y="19262"/>
              <a:ext cx="774275" cy="774275"/>
            </a:xfrm>
            <a:custGeom>
              <a:avLst/>
              <a:gdLst/>
              <a:ahLst/>
              <a:cxnLst/>
              <a:rect r="r" b="b" t="t" l="l"/>
              <a:pathLst>
                <a:path h="774275" w="774275">
                  <a:moveTo>
                    <a:pt x="420021" y="13621"/>
                  </a:moveTo>
                  <a:lnTo>
                    <a:pt x="760655" y="354255"/>
                  </a:lnTo>
                  <a:cubicBezTo>
                    <a:pt x="778816" y="372416"/>
                    <a:pt x="778816" y="401860"/>
                    <a:pt x="760655" y="420021"/>
                  </a:cubicBezTo>
                  <a:lnTo>
                    <a:pt x="420021" y="760655"/>
                  </a:lnTo>
                  <a:cubicBezTo>
                    <a:pt x="401860" y="778816"/>
                    <a:pt x="372416" y="778816"/>
                    <a:pt x="354255" y="760655"/>
                  </a:cubicBezTo>
                  <a:lnTo>
                    <a:pt x="13621" y="420021"/>
                  </a:lnTo>
                  <a:cubicBezTo>
                    <a:pt x="-4540" y="401860"/>
                    <a:pt x="-4540" y="372416"/>
                    <a:pt x="13621" y="354255"/>
                  </a:cubicBezTo>
                  <a:lnTo>
                    <a:pt x="354255" y="13621"/>
                  </a:lnTo>
                  <a:cubicBezTo>
                    <a:pt x="372416" y="-4540"/>
                    <a:pt x="401860" y="-4540"/>
                    <a:pt x="420021" y="13621"/>
                  </a:cubicBezTo>
                  <a:close/>
                </a:path>
              </a:pathLst>
            </a:custGeom>
            <a:blipFill>
              <a:blip r:embed="rId4"/>
              <a:stretch>
                <a:fillRect l="-24931" t="0" r="-24931" b="0"/>
              </a:stretch>
            </a:blipFill>
          </p:spPr>
        </p:sp>
      </p:grpSp>
      <p:sp>
        <p:nvSpPr>
          <p:cNvPr name="Freeform 15" id="15"/>
          <p:cNvSpPr/>
          <p:nvPr/>
        </p:nvSpPr>
        <p:spPr>
          <a:xfrm flipH="false" flipV="false" rot="-7806094">
            <a:off x="14034241" y="1275625"/>
            <a:ext cx="5477894" cy="1200452"/>
          </a:xfrm>
          <a:custGeom>
            <a:avLst/>
            <a:gdLst/>
            <a:ahLst/>
            <a:cxnLst/>
            <a:rect r="r" b="b" t="t" l="l"/>
            <a:pathLst>
              <a:path h="1200452" w="5477894">
                <a:moveTo>
                  <a:pt x="0" y="0"/>
                </a:moveTo>
                <a:lnTo>
                  <a:pt x="5477894" y="0"/>
                </a:lnTo>
                <a:lnTo>
                  <a:pt x="5477894" y="1200452"/>
                </a:lnTo>
                <a:lnTo>
                  <a:pt x="0" y="120045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7000"/>
            </a:blip>
            <a:stretch>
              <a:fillRect l="-22095" t="0" r="-3456" b="0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-2587936">
            <a:off x="15934215" y="-3293537"/>
            <a:ext cx="3280102" cy="7974061"/>
            <a:chOff x="0" y="0"/>
            <a:chExt cx="1622238" cy="3943726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622238" cy="3943726"/>
            </a:xfrm>
            <a:custGeom>
              <a:avLst/>
              <a:gdLst/>
              <a:ahLst/>
              <a:cxnLst/>
              <a:rect r="r" b="b" t="t" l="l"/>
              <a:pathLst>
                <a:path h="3943726" w="1622238">
                  <a:moveTo>
                    <a:pt x="203200" y="0"/>
                  </a:moveTo>
                  <a:lnTo>
                    <a:pt x="1622238" y="0"/>
                  </a:lnTo>
                  <a:lnTo>
                    <a:pt x="1419038" y="3943726"/>
                  </a:lnTo>
                  <a:lnTo>
                    <a:pt x="0" y="3943726"/>
                  </a:lnTo>
                  <a:lnTo>
                    <a:pt x="203200" y="0"/>
                  </a:ln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100000"/>
                  </a:srgbClr>
                </a:gs>
                <a:gs pos="100000">
                  <a:srgbClr val="3533CD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8" id="18"/>
            <p:cNvSpPr txBox="true"/>
            <p:nvPr/>
          </p:nvSpPr>
          <p:spPr>
            <a:xfrm>
              <a:off x="101600" y="-38100"/>
              <a:ext cx="1419038" cy="39818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TextBox 19" id="19"/>
          <p:cNvSpPr txBox="true"/>
          <p:nvPr/>
        </p:nvSpPr>
        <p:spPr>
          <a:xfrm rot="0">
            <a:off x="942454" y="1838025"/>
            <a:ext cx="7123987" cy="10572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175"/>
              </a:lnSpc>
            </a:pPr>
            <a:r>
              <a:rPr lang="en-US" b="true" sz="7500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3533CD">
                        <a:alpha val="100000"/>
                      </a:srgbClr>
                    </a:gs>
                  </a:gsLst>
                  <a:lin ang="0"/>
                </a:gradFill>
                <a:latin typeface="Garet Bold"/>
                <a:ea typeface="Garet Bold"/>
                <a:cs typeface="Garet Bold"/>
                <a:sym typeface="Garet Bold"/>
              </a:rPr>
              <a:t>EXPERIENCE</a:t>
            </a:r>
          </a:p>
        </p:txBody>
      </p:sp>
      <p:sp>
        <p:nvSpPr>
          <p:cNvPr name="Freeform 20" id="20"/>
          <p:cNvSpPr/>
          <p:nvPr/>
        </p:nvSpPr>
        <p:spPr>
          <a:xfrm flipH="false" flipV="false" rot="-2700000">
            <a:off x="1232406" y="6280772"/>
            <a:ext cx="1158687" cy="6457414"/>
          </a:xfrm>
          <a:custGeom>
            <a:avLst/>
            <a:gdLst/>
            <a:ahLst/>
            <a:cxnLst/>
            <a:rect r="r" b="b" t="t" l="l"/>
            <a:pathLst>
              <a:path h="6457414" w="1158687">
                <a:moveTo>
                  <a:pt x="0" y="0"/>
                </a:moveTo>
                <a:lnTo>
                  <a:pt x="1158686" y="0"/>
                </a:lnTo>
                <a:lnTo>
                  <a:pt x="1158686" y="6457414"/>
                </a:lnTo>
                <a:lnTo>
                  <a:pt x="0" y="64574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05286" t="0" r="-14595" b="0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7918158">
            <a:off x="-136144" y="6856153"/>
            <a:ext cx="2182873" cy="5306652"/>
            <a:chOff x="0" y="0"/>
            <a:chExt cx="1622238" cy="3943726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1622238" cy="3943726"/>
            </a:xfrm>
            <a:custGeom>
              <a:avLst/>
              <a:gdLst/>
              <a:ahLst/>
              <a:cxnLst/>
              <a:rect r="r" b="b" t="t" l="l"/>
              <a:pathLst>
                <a:path h="3943726" w="1622238">
                  <a:moveTo>
                    <a:pt x="203200" y="0"/>
                  </a:moveTo>
                  <a:lnTo>
                    <a:pt x="1622238" y="0"/>
                  </a:lnTo>
                  <a:lnTo>
                    <a:pt x="1419038" y="3943726"/>
                  </a:lnTo>
                  <a:lnTo>
                    <a:pt x="0" y="3943726"/>
                  </a:lnTo>
                  <a:lnTo>
                    <a:pt x="203200" y="0"/>
                  </a:lnTo>
                  <a:close/>
                </a:path>
              </a:pathLst>
            </a:custGeom>
            <a:gradFill rotWithShape="true">
              <a:gsLst>
                <a:gs pos="0">
                  <a:srgbClr val="5DE0E6">
                    <a:alpha val="100000"/>
                  </a:srgbClr>
                </a:gs>
                <a:gs pos="100000">
                  <a:srgbClr val="004AAD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23" id="23"/>
            <p:cNvSpPr txBox="true"/>
            <p:nvPr/>
          </p:nvSpPr>
          <p:spPr>
            <a:xfrm>
              <a:off x="101600" y="-38100"/>
              <a:ext cx="1419038" cy="3981826"/>
            </a:xfrm>
            <a:prstGeom prst="rect">
              <a:avLst/>
            </a:prstGeom>
          </p:spPr>
          <p:txBody>
            <a:bodyPr anchor="ctr" rtlCol="false" tIns="26501" lIns="26501" bIns="26501" rIns="26501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TextBox 24" id="24"/>
          <p:cNvSpPr txBox="true"/>
          <p:nvPr/>
        </p:nvSpPr>
        <p:spPr>
          <a:xfrm rot="0">
            <a:off x="1028700" y="3123838"/>
            <a:ext cx="9573036" cy="56622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479"/>
              </a:lnSpc>
            </a:pPr>
            <a:r>
              <a:rPr lang="en-US" sz="3199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Salahuddin Associates brings over a </a:t>
            </a:r>
            <a:r>
              <a:rPr lang="en-US" sz="3199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decade of professional experience in delivering high-quality services across taxation, VAT, corporate affairs, and accounting. Since 2013, the firm has developed a strong track record of supporting a diverse client base, including local enterprises, multinational corporations, startups, and foreign investors. Our experience spans a wide range of industries, enabling us to provide practical, efficient, and compliant solutions tailored to each client’s needs.</a:t>
            </a:r>
          </a:p>
        </p:txBody>
      </p:sp>
      <p:sp>
        <p:nvSpPr>
          <p:cNvPr name="Freeform 25" id="25"/>
          <p:cNvSpPr/>
          <p:nvPr/>
        </p:nvSpPr>
        <p:spPr>
          <a:xfrm flipH="false" flipV="false" rot="2700000">
            <a:off x="-473569" y="9498878"/>
            <a:ext cx="2857722" cy="626255"/>
          </a:xfrm>
          <a:custGeom>
            <a:avLst/>
            <a:gdLst/>
            <a:ahLst/>
            <a:cxnLst/>
            <a:rect r="r" b="b" t="t" l="l"/>
            <a:pathLst>
              <a:path h="626255" w="2857722">
                <a:moveTo>
                  <a:pt x="0" y="0"/>
                </a:moveTo>
                <a:lnTo>
                  <a:pt x="2857722" y="0"/>
                </a:lnTo>
                <a:lnTo>
                  <a:pt x="2857722" y="626255"/>
                </a:lnTo>
                <a:lnTo>
                  <a:pt x="0" y="62625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7000"/>
            </a:blip>
            <a:stretch>
              <a:fillRect l="-22095" t="0" r="-3456" b="0"/>
            </a:stretch>
          </a:blipFill>
        </p:spPr>
      </p:sp>
      <p:grpSp>
        <p:nvGrpSpPr>
          <p:cNvPr name="Group 26" id="26"/>
          <p:cNvGrpSpPr/>
          <p:nvPr/>
        </p:nvGrpSpPr>
        <p:grpSpPr>
          <a:xfrm rot="7918158">
            <a:off x="-264006" y="8382289"/>
            <a:ext cx="1711172" cy="4159929"/>
            <a:chOff x="0" y="0"/>
            <a:chExt cx="1622238" cy="3943726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1622238" cy="3943726"/>
            </a:xfrm>
            <a:custGeom>
              <a:avLst/>
              <a:gdLst/>
              <a:ahLst/>
              <a:cxnLst/>
              <a:rect r="r" b="b" t="t" l="l"/>
              <a:pathLst>
                <a:path h="3943726" w="1622238">
                  <a:moveTo>
                    <a:pt x="203200" y="0"/>
                  </a:moveTo>
                  <a:lnTo>
                    <a:pt x="1622238" y="0"/>
                  </a:lnTo>
                  <a:lnTo>
                    <a:pt x="1419038" y="3943726"/>
                  </a:lnTo>
                  <a:lnTo>
                    <a:pt x="0" y="3943726"/>
                  </a:lnTo>
                  <a:lnTo>
                    <a:pt x="203200" y="0"/>
                  </a:ln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100000"/>
                  </a:srgbClr>
                </a:gs>
                <a:gs pos="100000">
                  <a:srgbClr val="3533CD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28" id="28"/>
            <p:cNvSpPr txBox="true"/>
            <p:nvPr/>
          </p:nvSpPr>
          <p:spPr>
            <a:xfrm>
              <a:off x="101600" y="-38100"/>
              <a:ext cx="1419038" cy="3981826"/>
            </a:xfrm>
            <a:prstGeom prst="rect">
              <a:avLst/>
            </a:prstGeom>
          </p:spPr>
          <p:txBody>
            <a:bodyPr anchor="ctr" rtlCol="false" tIns="26501" lIns="26501" bIns="26501" rIns="26501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1028700" y="654320"/>
            <a:ext cx="4283546" cy="748759"/>
            <a:chOff x="0" y="0"/>
            <a:chExt cx="5711394" cy="998346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1589357" cy="998346"/>
            </a:xfrm>
            <a:custGeom>
              <a:avLst/>
              <a:gdLst/>
              <a:ahLst/>
              <a:cxnLst/>
              <a:rect r="r" b="b" t="t" l="l"/>
              <a:pathLst>
                <a:path h="998346" w="1589357">
                  <a:moveTo>
                    <a:pt x="0" y="0"/>
                  </a:moveTo>
                  <a:lnTo>
                    <a:pt x="1589357" y="0"/>
                  </a:lnTo>
                  <a:lnTo>
                    <a:pt x="1589357" y="998346"/>
                  </a:lnTo>
                  <a:lnTo>
                    <a:pt x="0" y="9983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  <p:sp>
          <p:nvSpPr>
            <p:cNvPr name="TextBox 31" id="31"/>
            <p:cNvSpPr txBox="true"/>
            <p:nvPr/>
          </p:nvSpPr>
          <p:spPr>
            <a:xfrm rot="0">
              <a:off x="1821561" y="292570"/>
              <a:ext cx="3889834" cy="37510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343"/>
                </a:lnSpc>
              </a:pPr>
              <a:r>
                <a:rPr lang="en-US" b="true" sz="1674">
                  <a:gradFill>
                    <a:gsLst>
                      <a:gs pos="0">
                        <a:srgbClr val="000000">
                          <a:alpha val="100000"/>
                        </a:srgbClr>
                      </a:gs>
                      <a:gs pos="100000">
                        <a:srgbClr val="3533CD">
                          <a:alpha val="100000"/>
                        </a:srgbClr>
                      </a:gs>
                    </a:gsLst>
                    <a:lin ang="0"/>
                  </a:gradFill>
                  <a:latin typeface="Garet Bold"/>
                  <a:ea typeface="Garet Bold"/>
                  <a:cs typeface="Garet Bold"/>
                  <a:sym typeface="Garet Bold"/>
                </a:rPr>
                <a:t>SALAHUDDIN ASSOCIATES</a:t>
              </a:r>
            </a:p>
          </p:txBody>
        </p:sp>
      </p:grp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B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539295" y="2179509"/>
            <a:ext cx="9380407" cy="17620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89"/>
              </a:lnSpc>
            </a:pPr>
            <a:r>
              <a:rPr lang="en-US" b="true" sz="6320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3533CD">
                        <a:alpha val="100000"/>
                      </a:srgbClr>
                    </a:gs>
                  </a:gsLst>
                  <a:lin ang="0"/>
                </a:gradFill>
                <a:latin typeface="Garet Bold"/>
                <a:ea typeface="Garet Bold"/>
                <a:cs typeface="Garet Bold"/>
                <a:sym typeface="Garet Bold"/>
              </a:rPr>
              <a:t>INDUSTRY EXPERTISE</a:t>
            </a:r>
          </a:p>
          <a:p>
            <a:pPr algn="l">
              <a:lnSpc>
                <a:spcPts val="6889"/>
              </a:lnSpc>
            </a:pPr>
          </a:p>
        </p:txBody>
      </p:sp>
      <p:sp>
        <p:nvSpPr>
          <p:cNvPr name="TextBox 3" id="3"/>
          <p:cNvSpPr txBox="true"/>
          <p:nvPr/>
        </p:nvSpPr>
        <p:spPr>
          <a:xfrm rot="0">
            <a:off x="1539295" y="3494117"/>
            <a:ext cx="16222389" cy="47529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Salahuddin Associates has successfully served clients across a wide range of industries, including:</a:t>
            </a:r>
          </a:p>
          <a:p>
            <a:pPr algn="l" marL="647695" indent="-323848" lvl="1">
              <a:lnSpc>
                <a:spcPts val="4199"/>
              </a:lnSpc>
              <a:buFont typeface="Arial"/>
              <a:buChar char="•"/>
            </a:pPr>
            <a:r>
              <a:rPr lang="en-US" sz="2999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Banking and Financial Institutions </a:t>
            </a:r>
          </a:p>
          <a:p>
            <a:pPr algn="l" marL="647695" indent="-323848" lvl="1">
              <a:lnSpc>
                <a:spcPts val="4199"/>
              </a:lnSpc>
              <a:buFont typeface="Arial"/>
              <a:buChar char="•"/>
            </a:pPr>
            <a:r>
              <a:rPr lang="en-US" sz="2999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Telecommunications </a:t>
            </a:r>
          </a:p>
          <a:p>
            <a:pPr algn="l" marL="647695" indent="-323848" lvl="1">
              <a:lnSpc>
                <a:spcPts val="4199"/>
              </a:lnSpc>
              <a:buFont typeface="Arial"/>
              <a:buChar char="•"/>
            </a:pPr>
            <a:r>
              <a:rPr lang="en-US" sz="2999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Manufacturing and Industrial Sector </a:t>
            </a:r>
          </a:p>
          <a:p>
            <a:pPr algn="l" marL="647695" indent="-323848" lvl="1">
              <a:lnSpc>
                <a:spcPts val="4199"/>
              </a:lnSpc>
              <a:buFont typeface="Arial"/>
              <a:buChar char="•"/>
            </a:pPr>
            <a:r>
              <a:rPr lang="en-US" sz="2999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Energy and Power </a:t>
            </a:r>
          </a:p>
          <a:p>
            <a:pPr algn="l" marL="647695" indent="-323848" lvl="1">
              <a:lnSpc>
                <a:spcPts val="4199"/>
              </a:lnSpc>
              <a:buFont typeface="Arial"/>
              <a:buChar char="•"/>
            </a:pPr>
            <a:r>
              <a:rPr lang="en-US" sz="2999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Construction and Real Estate </a:t>
            </a:r>
          </a:p>
          <a:p>
            <a:pPr algn="l" marL="647695" indent="-323848" lvl="1">
              <a:lnSpc>
                <a:spcPts val="4199"/>
              </a:lnSpc>
              <a:buFont typeface="Arial"/>
              <a:buChar char="•"/>
            </a:pPr>
            <a:r>
              <a:rPr lang="en-US" sz="2999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Garments and Textiles (RMG) </a:t>
            </a:r>
          </a:p>
          <a:p>
            <a:pPr algn="l" marL="647695" indent="-323848" lvl="1">
              <a:lnSpc>
                <a:spcPts val="4199"/>
              </a:lnSpc>
              <a:buFont typeface="Arial"/>
              <a:buChar char="•"/>
            </a:pPr>
            <a:r>
              <a:rPr lang="en-US" sz="2999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Trading and Distribution </a:t>
            </a:r>
          </a:p>
          <a:p>
            <a:pPr algn="l" marL="647695" indent="-323848" lvl="1">
              <a:lnSpc>
                <a:spcPts val="4199"/>
              </a:lnSpc>
              <a:buFont typeface="Arial"/>
              <a:buChar char="•"/>
            </a:pPr>
            <a:r>
              <a:rPr lang="en-US" sz="2999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Hospitality and Services 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-2700000">
            <a:off x="1232406" y="6280772"/>
            <a:ext cx="1158687" cy="6457414"/>
          </a:xfrm>
          <a:custGeom>
            <a:avLst/>
            <a:gdLst/>
            <a:ahLst/>
            <a:cxnLst/>
            <a:rect r="r" b="b" t="t" l="l"/>
            <a:pathLst>
              <a:path h="6457414" w="1158687">
                <a:moveTo>
                  <a:pt x="0" y="0"/>
                </a:moveTo>
                <a:lnTo>
                  <a:pt x="1158686" y="0"/>
                </a:lnTo>
                <a:lnTo>
                  <a:pt x="1158686" y="6457414"/>
                </a:lnTo>
                <a:lnTo>
                  <a:pt x="0" y="64574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5286" t="0" r="-14595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7918158">
            <a:off x="-136144" y="6856153"/>
            <a:ext cx="2182873" cy="5306652"/>
            <a:chOff x="0" y="0"/>
            <a:chExt cx="1622238" cy="394372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622238" cy="3943726"/>
            </a:xfrm>
            <a:custGeom>
              <a:avLst/>
              <a:gdLst/>
              <a:ahLst/>
              <a:cxnLst/>
              <a:rect r="r" b="b" t="t" l="l"/>
              <a:pathLst>
                <a:path h="3943726" w="1622238">
                  <a:moveTo>
                    <a:pt x="203200" y="0"/>
                  </a:moveTo>
                  <a:lnTo>
                    <a:pt x="1622238" y="0"/>
                  </a:lnTo>
                  <a:lnTo>
                    <a:pt x="1419038" y="3943726"/>
                  </a:lnTo>
                  <a:lnTo>
                    <a:pt x="0" y="3943726"/>
                  </a:lnTo>
                  <a:lnTo>
                    <a:pt x="203200" y="0"/>
                  </a:lnTo>
                  <a:close/>
                </a:path>
              </a:pathLst>
            </a:custGeom>
            <a:gradFill rotWithShape="true">
              <a:gsLst>
                <a:gs pos="0">
                  <a:srgbClr val="5DE0E6">
                    <a:alpha val="100000"/>
                  </a:srgbClr>
                </a:gs>
                <a:gs pos="100000">
                  <a:srgbClr val="004AAD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7" id="7"/>
            <p:cNvSpPr txBox="true"/>
            <p:nvPr/>
          </p:nvSpPr>
          <p:spPr>
            <a:xfrm>
              <a:off x="101600" y="-38100"/>
              <a:ext cx="1419038" cy="3981826"/>
            </a:xfrm>
            <a:prstGeom prst="rect">
              <a:avLst/>
            </a:prstGeom>
          </p:spPr>
          <p:txBody>
            <a:bodyPr anchor="ctr" rtlCol="false" tIns="26501" lIns="26501" bIns="26501" rIns="26501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2700000">
            <a:off x="-473569" y="9498878"/>
            <a:ext cx="2857722" cy="626255"/>
          </a:xfrm>
          <a:custGeom>
            <a:avLst/>
            <a:gdLst/>
            <a:ahLst/>
            <a:cxnLst/>
            <a:rect r="r" b="b" t="t" l="l"/>
            <a:pathLst>
              <a:path h="626255" w="2857722">
                <a:moveTo>
                  <a:pt x="0" y="0"/>
                </a:moveTo>
                <a:lnTo>
                  <a:pt x="2857722" y="0"/>
                </a:lnTo>
                <a:lnTo>
                  <a:pt x="2857722" y="626255"/>
                </a:lnTo>
                <a:lnTo>
                  <a:pt x="0" y="62625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7000"/>
            </a:blip>
            <a:stretch>
              <a:fillRect l="-22095" t="0" r="-3456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7918158">
            <a:off x="-264006" y="8382289"/>
            <a:ext cx="1711172" cy="4159929"/>
            <a:chOff x="0" y="0"/>
            <a:chExt cx="1622238" cy="3943726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622238" cy="3943726"/>
            </a:xfrm>
            <a:custGeom>
              <a:avLst/>
              <a:gdLst/>
              <a:ahLst/>
              <a:cxnLst/>
              <a:rect r="r" b="b" t="t" l="l"/>
              <a:pathLst>
                <a:path h="3943726" w="1622238">
                  <a:moveTo>
                    <a:pt x="203200" y="0"/>
                  </a:moveTo>
                  <a:lnTo>
                    <a:pt x="1622238" y="0"/>
                  </a:lnTo>
                  <a:lnTo>
                    <a:pt x="1419038" y="3943726"/>
                  </a:lnTo>
                  <a:lnTo>
                    <a:pt x="0" y="3943726"/>
                  </a:lnTo>
                  <a:lnTo>
                    <a:pt x="203200" y="0"/>
                  </a:ln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100000"/>
                  </a:srgbClr>
                </a:gs>
                <a:gs pos="100000">
                  <a:srgbClr val="3533CD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1" id="11"/>
            <p:cNvSpPr txBox="true"/>
            <p:nvPr/>
          </p:nvSpPr>
          <p:spPr>
            <a:xfrm>
              <a:off x="101600" y="-38100"/>
              <a:ext cx="1419038" cy="3981826"/>
            </a:xfrm>
            <a:prstGeom prst="rect">
              <a:avLst/>
            </a:prstGeom>
          </p:spPr>
          <p:txBody>
            <a:bodyPr anchor="ctr" rtlCol="false" tIns="26501" lIns="26501" bIns="26501" rIns="26501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8100000">
            <a:off x="15687264" y="-2312989"/>
            <a:ext cx="1158687" cy="6457414"/>
          </a:xfrm>
          <a:custGeom>
            <a:avLst/>
            <a:gdLst/>
            <a:ahLst/>
            <a:cxnLst/>
            <a:rect r="r" b="b" t="t" l="l"/>
            <a:pathLst>
              <a:path h="6457414" w="1158687">
                <a:moveTo>
                  <a:pt x="0" y="0"/>
                </a:moveTo>
                <a:lnTo>
                  <a:pt x="1158687" y="0"/>
                </a:lnTo>
                <a:lnTo>
                  <a:pt x="1158687" y="6457414"/>
                </a:lnTo>
                <a:lnTo>
                  <a:pt x="0" y="64574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5286" t="0" r="-14595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-2881841">
            <a:off x="16031627" y="-1737608"/>
            <a:ext cx="2182873" cy="5306652"/>
            <a:chOff x="0" y="0"/>
            <a:chExt cx="1622238" cy="3943726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622238" cy="3943726"/>
            </a:xfrm>
            <a:custGeom>
              <a:avLst/>
              <a:gdLst/>
              <a:ahLst/>
              <a:cxnLst/>
              <a:rect r="r" b="b" t="t" l="l"/>
              <a:pathLst>
                <a:path h="3943726" w="1622238">
                  <a:moveTo>
                    <a:pt x="203200" y="0"/>
                  </a:moveTo>
                  <a:lnTo>
                    <a:pt x="1622238" y="0"/>
                  </a:lnTo>
                  <a:lnTo>
                    <a:pt x="1419038" y="3943726"/>
                  </a:lnTo>
                  <a:lnTo>
                    <a:pt x="0" y="3943726"/>
                  </a:lnTo>
                  <a:lnTo>
                    <a:pt x="203200" y="0"/>
                  </a:lnTo>
                  <a:close/>
                </a:path>
              </a:pathLst>
            </a:custGeom>
            <a:gradFill rotWithShape="true">
              <a:gsLst>
                <a:gs pos="0">
                  <a:srgbClr val="5DE0E6">
                    <a:alpha val="100000"/>
                  </a:srgbClr>
                </a:gs>
                <a:gs pos="100000">
                  <a:srgbClr val="004AAD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5" id="15"/>
            <p:cNvSpPr txBox="true"/>
            <p:nvPr/>
          </p:nvSpPr>
          <p:spPr>
            <a:xfrm>
              <a:off x="101600" y="-38100"/>
              <a:ext cx="1419038" cy="3981826"/>
            </a:xfrm>
            <a:prstGeom prst="rect">
              <a:avLst/>
            </a:prstGeom>
          </p:spPr>
          <p:txBody>
            <a:bodyPr anchor="ctr" rtlCol="false" tIns="26501" lIns="26501" bIns="26501" rIns="26501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-8100000">
            <a:off x="15565727" y="484500"/>
            <a:ext cx="3431466" cy="751988"/>
          </a:xfrm>
          <a:custGeom>
            <a:avLst/>
            <a:gdLst/>
            <a:ahLst/>
            <a:cxnLst/>
            <a:rect r="r" b="b" t="t" l="l"/>
            <a:pathLst>
              <a:path h="751988" w="3431466">
                <a:moveTo>
                  <a:pt x="0" y="0"/>
                </a:moveTo>
                <a:lnTo>
                  <a:pt x="3431466" y="0"/>
                </a:lnTo>
                <a:lnTo>
                  <a:pt x="3431466" y="751989"/>
                </a:lnTo>
                <a:lnTo>
                  <a:pt x="0" y="75198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7000"/>
            </a:blip>
            <a:stretch>
              <a:fillRect l="-22095" t="0" r="-3456" b="0"/>
            </a:stretch>
          </a:blipFill>
        </p:spPr>
      </p:sp>
      <p:grpSp>
        <p:nvGrpSpPr>
          <p:cNvPr name="Group 17" id="17"/>
          <p:cNvGrpSpPr/>
          <p:nvPr/>
        </p:nvGrpSpPr>
        <p:grpSpPr>
          <a:xfrm rot="-2881841">
            <a:off x="16631190" y="-2117020"/>
            <a:ext cx="1711172" cy="4159929"/>
            <a:chOff x="0" y="0"/>
            <a:chExt cx="1622238" cy="3943726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622238" cy="3943726"/>
            </a:xfrm>
            <a:custGeom>
              <a:avLst/>
              <a:gdLst/>
              <a:ahLst/>
              <a:cxnLst/>
              <a:rect r="r" b="b" t="t" l="l"/>
              <a:pathLst>
                <a:path h="3943726" w="1622238">
                  <a:moveTo>
                    <a:pt x="203200" y="0"/>
                  </a:moveTo>
                  <a:lnTo>
                    <a:pt x="1622238" y="0"/>
                  </a:lnTo>
                  <a:lnTo>
                    <a:pt x="1419038" y="3943726"/>
                  </a:lnTo>
                  <a:lnTo>
                    <a:pt x="0" y="3943726"/>
                  </a:lnTo>
                  <a:lnTo>
                    <a:pt x="203200" y="0"/>
                  </a:ln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100000"/>
                  </a:srgbClr>
                </a:gs>
                <a:gs pos="100000">
                  <a:srgbClr val="3533CD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9" id="19"/>
            <p:cNvSpPr txBox="true"/>
            <p:nvPr/>
          </p:nvSpPr>
          <p:spPr>
            <a:xfrm>
              <a:off x="101600" y="-38100"/>
              <a:ext cx="1419038" cy="3981826"/>
            </a:xfrm>
            <a:prstGeom prst="rect">
              <a:avLst/>
            </a:prstGeom>
          </p:spPr>
          <p:txBody>
            <a:bodyPr anchor="ctr" rtlCol="false" tIns="26501" lIns="26501" bIns="26501" rIns="26501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1539295" y="654320"/>
            <a:ext cx="4283546" cy="748759"/>
            <a:chOff x="0" y="0"/>
            <a:chExt cx="5711394" cy="998346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589357" cy="998346"/>
            </a:xfrm>
            <a:custGeom>
              <a:avLst/>
              <a:gdLst/>
              <a:ahLst/>
              <a:cxnLst/>
              <a:rect r="r" b="b" t="t" l="l"/>
              <a:pathLst>
                <a:path h="998346" w="1589357">
                  <a:moveTo>
                    <a:pt x="0" y="0"/>
                  </a:moveTo>
                  <a:lnTo>
                    <a:pt x="1589357" y="0"/>
                  </a:lnTo>
                  <a:lnTo>
                    <a:pt x="1589357" y="998346"/>
                  </a:lnTo>
                  <a:lnTo>
                    <a:pt x="0" y="9983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TextBox 22" id="22"/>
            <p:cNvSpPr txBox="true"/>
            <p:nvPr/>
          </p:nvSpPr>
          <p:spPr>
            <a:xfrm rot="0">
              <a:off x="1821561" y="292570"/>
              <a:ext cx="3889834" cy="37510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343"/>
                </a:lnSpc>
              </a:pPr>
              <a:r>
                <a:rPr lang="en-US" b="true" sz="1674">
                  <a:gradFill>
                    <a:gsLst>
                      <a:gs pos="0">
                        <a:srgbClr val="000000">
                          <a:alpha val="100000"/>
                        </a:srgbClr>
                      </a:gs>
                      <a:gs pos="100000">
                        <a:srgbClr val="3533CD">
                          <a:alpha val="100000"/>
                        </a:srgbClr>
                      </a:gs>
                    </a:gsLst>
                    <a:lin ang="0"/>
                  </a:gradFill>
                  <a:latin typeface="Garet Bold"/>
                  <a:ea typeface="Garet Bold"/>
                  <a:cs typeface="Garet Bold"/>
                  <a:sym typeface="Garet Bold"/>
                </a:rPr>
                <a:t>SALAHUDDIN ASSOCIATES</a:t>
              </a:r>
            </a:p>
          </p:txBody>
        </p:sp>
      </p:grpSp>
      <p:sp>
        <p:nvSpPr>
          <p:cNvPr name="Freeform 23" id="23"/>
          <p:cNvSpPr/>
          <p:nvPr/>
        </p:nvSpPr>
        <p:spPr>
          <a:xfrm flipH="false" flipV="false" rot="0">
            <a:off x="9144000" y="4258889"/>
            <a:ext cx="7294838" cy="5329478"/>
          </a:xfrm>
          <a:custGeom>
            <a:avLst/>
            <a:gdLst/>
            <a:ahLst/>
            <a:cxnLst/>
            <a:rect r="r" b="b" t="t" l="l"/>
            <a:pathLst>
              <a:path h="5329478" w="7294838">
                <a:moveTo>
                  <a:pt x="0" y="0"/>
                </a:moveTo>
                <a:lnTo>
                  <a:pt x="7294838" y="0"/>
                </a:lnTo>
                <a:lnTo>
                  <a:pt x="7294838" y="5329477"/>
                </a:lnTo>
                <a:lnTo>
                  <a:pt x="0" y="532947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1328" r="0" b="-1328"/>
            </a:stretch>
          </a:blipFill>
        </p:spPr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B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2587936">
            <a:off x="15252369" y="-2877840"/>
            <a:ext cx="3466461" cy="10172185"/>
            <a:chOff x="0" y="0"/>
            <a:chExt cx="1343936" cy="394372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343936" cy="3943726"/>
            </a:xfrm>
            <a:custGeom>
              <a:avLst/>
              <a:gdLst/>
              <a:ahLst/>
              <a:cxnLst/>
              <a:rect r="r" b="b" t="t" l="l"/>
              <a:pathLst>
                <a:path h="3943726" w="1343936">
                  <a:moveTo>
                    <a:pt x="203200" y="0"/>
                  </a:moveTo>
                  <a:lnTo>
                    <a:pt x="1343936" y="0"/>
                  </a:lnTo>
                  <a:lnTo>
                    <a:pt x="1140736" y="3943726"/>
                  </a:lnTo>
                  <a:lnTo>
                    <a:pt x="0" y="3943726"/>
                  </a:lnTo>
                  <a:lnTo>
                    <a:pt x="203200" y="0"/>
                  </a:lnTo>
                  <a:close/>
                </a:path>
              </a:pathLst>
            </a:custGeom>
            <a:gradFill rotWithShape="true">
              <a:gsLst>
                <a:gs pos="0">
                  <a:srgbClr val="5DE0E6">
                    <a:alpha val="100000"/>
                  </a:srgbClr>
                </a:gs>
                <a:gs pos="100000">
                  <a:srgbClr val="004AAD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101600" y="-38100"/>
              <a:ext cx="1140736" cy="39818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-7806094">
            <a:off x="11727888" y="1152074"/>
            <a:ext cx="5477894" cy="1200452"/>
          </a:xfrm>
          <a:custGeom>
            <a:avLst/>
            <a:gdLst/>
            <a:ahLst/>
            <a:cxnLst/>
            <a:rect r="r" b="b" t="t" l="l"/>
            <a:pathLst>
              <a:path h="1200452" w="5477894">
                <a:moveTo>
                  <a:pt x="0" y="0"/>
                </a:moveTo>
                <a:lnTo>
                  <a:pt x="5477894" y="0"/>
                </a:lnTo>
                <a:lnTo>
                  <a:pt x="5477894" y="1200452"/>
                </a:lnTo>
                <a:lnTo>
                  <a:pt x="0" y="12004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7000"/>
            </a:blip>
            <a:stretch>
              <a:fillRect l="-22095" t="0" r="-3456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3095709" y="1028700"/>
            <a:ext cx="10351611" cy="10351611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17348" y="17348"/>
              <a:ext cx="778104" cy="778104"/>
            </a:xfrm>
            <a:custGeom>
              <a:avLst/>
              <a:gdLst/>
              <a:ahLst/>
              <a:cxnLst/>
              <a:rect r="r" b="b" t="t" l="l"/>
              <a:pathLst>
                <a:path h="778104" w="778104">
                  <a:moveTo>
                    <a:pt x="418667" y="12267"/>
                  </a:moveTo>
                  <a:lnTo>
                    <a:pt x="765837" y="359437"/>
                  </a:lnTo>
                  <a:cubicBezTo>
                    <a:pt x="773691" y="367291"/>
                    <a:pt x="778104" y="377944"/>
                    <a:pt x="778104" y="389052"/>
                  </a:cubicBezTo>
                  <a:cubicBezTo>
                    <a:pt x="778104" y="400160"/>
                    <a:pt x="773691" y="410813"/>
                    <a:pt x="765837" y="418667"/>
                  </a:cubicBezTo>
                  <a:lnTo>
                    <a:pt x="418667" y="765837"/>
                  </a:lnTo>
                  <a:cubicBezTo>
                    <a:pt x="410813" y="773691"/>
                    <a:pt x="400160" y="778104"/>
                    <a:pt x="389052" y="778104"/>
                  </a:cubicBezTo>
                  <a:cubicBezTo>
                    <a:pt x="377944" y="778104"/>
                    <a:pt x="367291" y="773691"/>
                    <a:pt x="359437" y="765837"/>
                  </a:cubicBezTo>
                  <a:lnTo>
                    <a:pt x="12267" y="418667"/>
                  </a:lnTo>
                  <a:cubicBezTo>
                    <a:pt x="4413" y="410813"/>
                    <a:pt x="0" y="400160"/>
                    <a:pt x="0" y="389052"/>
                  </a:cubicBezTo>
                  <a:cubicBezTo>
                    <a:pt x="0" y="377944"/>
                    <a:pt x="4413" y="367291"/>
                    <a:pt x="12267" y="359437"/>
                  </a:cubicBezTo>
                  <a:lnTo>
                    <a:pt x="359437" y="12267"/>
                  </a:lnTo>
                  <a:cubicBezTo>
                    <a:pt x="367291" y="4413"/>
                    <a:pt x="377944" y="0"/>
                    <a:pt x="389052" y="0"/>
                  </a:cubicBezTo>
                  <a:cubicBezTo>
                    <a:pt x="400160" y="0"/>
                    <a:pt x="410813" y="4413"/>
                    <a:pt x="418667" y="12267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139700" y="101600"/>
              <a:ext cx="533400" cy="571500"/>
            </a:xfrm>
            <a:prstGeom prst="rect">
              <a:avLst/>
            </a:prstGeom>
          </p:spPr>
          <p:txBody>
            <a:bodyPr anchor="ctr" rtlCol="false" tIns="42383" lIns="42383" bIns="42383" rIns="42383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-7806094">
            <a:off x="14034241" y="1275625"/>
            <a:ext cx="5477894" cy="1200452"/>
          </a:xfrm>
          <a:custGeom>
            <a:avLst/>
            <a:gdLst/>
            <a:ahLst/>
            <a:cxnLst/>
            <a:rect r="r" b="b" t="t" l="l"/>
            <a:pathLst>
              <a:path h="1200452" w="5477894">
                <a:moveTo>
                  <a:pt x="0" y="0"/>
                </a:moveTo>
                <a:lnTo>
                  <a:pt x="5477894" y="0"/>
                </a:lnTo>
                <a:lnTo>
                  <a:pt x="5477894" y="1200452"/>
                </a:lnTo>
                <a:lnTo>
                  <a:pt x="0" y="12004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7000"/>
            </a:blip>
            <a:stretch>
              <a:fillRect l="-22095" t="0" r="-3456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-2587936">
            <a:off x="15934215" y="-3293537"/>
            <a:ext cx="3280102" cy="7974061"/>
            <a:chOff x="0" y="0"/>
            <a:chExt cx="1622238" cy="3943726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622238" cy="3943726"/>
            </a:xfrm>
            <a:custGeom>
              <a:avLst/>
              <a:gdLst/>
              <a:ahLst/>
              <a:cxnLst/>
              <a:rect r="r" b="b" t="t" l="l"/>
              <a:pathLst>
                <a:path h="3943726" w="1622238">
                  <a:moveTo>
                    <a:pt x="203200" y="0"/>
                  </a:moveTo>
                  <a:lnTo>
                    <a:pt x="1622238" y="0"/>
                  </a:lnTo>
                  <a:lnTo>
                    <a:pt x="1419038" y="3943726"/>
                  </a:lnTo>
                  <a:lnTo>
                    <a:pt x="0" y="3943726"/>
                  </a:lnTo>
                  <a:lnTo>
                    <a:pt x="203200" y="0"/>
                  </a:ln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100000"/>
                  </a:srgbClr>
                </a:gs>
                <a:gs pos="100000">
                  <a:srgbClr val="3533CD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2" id="12"/>
            <p:cNvSpPr txBox="true"/>
            <p:nvPr/>
          </p:nvSpPr>
          <p:spPr>
            <a:xfrm>
              <a:off x="101600" y="-38100"/>
              <a:ext cx="1419038" cy="39818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942454" y="1838025"/>
            <a:ext cx="14037870" cy="10572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175"/>
              </a:lnSpc>
            </a:pPr>
            <a:r>
              <a:rPr lang="en-US" b="true" sz="7500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3533CD">
                        <a:alpha val="100000"/>
                      </a:srgbClr>
                    </a:gs>
                  </a:gsLst>
                  <a:lin ang="0"/>
                </a:gradFill>
                <a:latin typeface="Garet Bold"/>
                <a:ea typeface="Garet Bold"/>
                <a:cs typeface="Garet Bold"/>
                <a:sym typeface="Garet Bold"/>
              </a:rPr>
              <a:t>OUR </a:t>
            </a:r>
            <a:r>
              <a:rPr lang="en-US" b="true" sz="7500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3533CD">
                        <a:alpha val="100000"/>
                      </a:srgbClr>
                    </a:gs>
                  </a:gsLst>
                  <a:lin ang="0"/>
                </a:gradFill>
                <a:latin typeface="Garet Bold"/>
                <a:ea typeface="Garet Bold"/>
                <a:cs typeface="Garet Bold"/>
                <a:sym typeface="Garet Bold"/>
              </a:rPr>
              <a:t>EXPERTISE &amp; IMPACT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-2700000">
            <a:off x="849630" y="6583299"/>
            <a:ext cx="1158687" cy="6457414"/>
          </a:xfrm>
          <a:custGeom>
            <a:avLst/>
            <a:gdLst/>
            <a:ahLst/>
            <a:cxnLst/>
            <a:rect r="r" b="b" t="t" l="l"/>
            <a:pathLst>
              <a:path h="6457414" w="1158687">
                <a:moveTo>
                  <a:pt x="0" y="0"/>
                </a:moveTo>
                <a:lnTo>
                  <a:pt x="1158687" y="0"/>
                </a:lnTo>
                <a:lnTo>
                  <a:pt x="1158687" y="6457414"/>
                </a:lnTo>
                <a:lnTo>
                  <a:pt x="0" y="64574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05286" t="0" r="-14595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7918158">
            <a:off x="-15410" y="7127132"/>
            <a:ext cx="1453949" cy="5306652"/>
            <a:chOff x="0" y="0"/>
            <a:chExt cx="1080526" cy="3943726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080526" cy="3943726"/>
            </a:xfrm>
            <a:custGeom>
              <a:avLst/>
              <a:gdLst/>
              <a:ahLst/>
              <a:cxnLst/>
              <a:rect r="r" b="b" t="t" l="l"/>
              <a:pathLst>
                <a:path h="3943726" w="1080526">
                  <a:moveTo>
                    <a:pt x="203200" y="0"/>
                  </a:moveTo>
                  <a:lnTo>
                    <a:pt x="1080526" y="0"/>
                  </a:lnTo>
                  <a:lnTo>
                    <a:pt x="877326" y="3943726"/>
                  </a:lnTo>
                  <a:lnTo>
                    <a:pt x="0" y="3943726"/>
                  </a:lnTo>
                  <a:lnTo>
                    <a:pt x="203200" y="0"/>
                  </a:lnTo>
                  <a:close/>
                </a:path>
              </a:pathLst>
            </a:custGeom>
            <a:gradFill rotWithShape="true">
              <a:gsLst>
                <a:gs pos="0">
                  <a:srgbClr val="5DE0E6">
                    <a:alpha val="100000"/>
                  </a:srgbClr>
                </a:gs>
                <a:gs pos="100000">
                  <a:srgbClr val="004AAD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7" id="17"/>
            <p:cNvSpPr txBox="true"/>
            <p:nvPr/>
          </p:nvSpPr>
          <p:spPr>
            <a:xfrm>
              <a:off x="101600" y="-38100"/>
              <a:ext cx="877326" cy="3981826"/>
            </a:xfrm>
            <a:prstGeom prst="rect">
              <a:avLst/>
            </a:prstGeom>
          </p:spPr>
          <p:txBody>
            <a:bodyPr anchor="ctr" rtlCol="false" tIns="26501" lIns="26501" bIns="26501" rIns="26501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TextBox 18" id="18"/>
          <p:cNvSpPr txBox="true"/>
          <p:nvPr/>
        </p:nvSpPr>
        <p:spPr>
          <a:xfrm rot="0">
            <a:off x="1028700" y="3123838"/>
            <a:ext cx="12622821" cy="73482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690874" indent="-345437" lvl="1">
              <a:lnSpc>
                <a:spcPts val="4479"/>
              </a:lnSpc>
              <a:buFont typeface="Arial"/>
              <a:buChar char="•"/>
            </a:pPr>
            <a:r>
              <a:rPr lang="en-US" sz="3199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Filing of </a:t>
            </a:r>
            <a:r>
              <a:rPr lang="en-US" b="true" sz="3199">
                <a:solidFill>
                  <a:srgbClr val="000000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1,000+ personal income tax returns</a:t>
            </a:r>
            <a:r>
              <a:rPr lang="en-US" sz="3199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 annually with accura</a:t>
            </a:r>
            <a:r>
              <a:rPr lang="en-US" sz="3199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cy and full compliance.</a:t>
            </a:r>
          </a:p>
          <a:p>
            <a:pPr algn="just" marL="690874" indent="-345437" lvl="1">
              <a:lnSpc>
                <a:spcPts val="4479"/>
              </a:lnSpc>
              <a:buFont typeface="Arial"/>
              <a:buChar char="•"/>
            </a:pPr>
            <a:r>
              <a:rPr lang="en-US" sz="3199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Handling tax filings for </a:t>
            </a:r>
            <a:r>
              <a:rPr lang="en-US" b="true" sz="3199">
                <a:solidFill>
                  <a:srgbClr val="000000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100+ companies,</a:t>
            </a:r>
            <a:r>
              <a:rPr lang="en-US" sz="3199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 including local businesses and foreign clients.</a:t>
            </a:r>
          </a:p>
          <a:p>
            <a:pPr algn="just" marL="690874" indent="-345437" lvl="1">
              <a:lnSpc>
                <a:spcPts val="4479"/>
              </a:lnSpc>
              <a:buFont typeface="Arial"/>
              <a:buChar char="•"/>
            </a:pPr>
            <a:r>
              <a:rPr lang="en-US" sz="3199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Conducting </a:t>
            </a:r>
            <a:r>
              <a:rPr lang="en-US" b="true" sz="3199">
                <a:solidFill>
                  <a:srgbClr val="000000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paid, customized training programs</a:t>
            </a:r>
            <a:r>
              <a:rPr lang="en-US" sz="3199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 tailored to client specific tax and compliance needs.</a:t>
            </a:r>
          </a:p>
          <a:p>
            <a:pPr algn="just" marL="690874" indent="-345437" lvl="1">
              <a:lnSpc>
                <a:spcPts val="4479"/>
              </a:lnSpc>
              <a:buFont typeface="Arial"/>
              <a:buChar char="•"/>
            </a:pPr>
            <a:r>
              <a:rPr lang="en-US" sz="3199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Organizing regular </a:t>
            </a:r>
            <a:r>
              <a:rPr lang="en-US" b="true" sz="3199">
                <a:solidFill>
                  <a:srgbClr val="000000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in-house training sessions</a:t>
            </a:r>
            <a:r>
              <a:rPr lang="en-US" sz="3199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 open to interested participants on taxation and regulatory updates.</a:t>
            </a:r>
          </a:p>
          <a:p>
            <a:pPr algn="just" marL="690874" indent="-345437" lvl="1">
              <a:lnSpc>
                <a:spcPts val="4479"/>
              </a:lnSpc>
              <a:buFont typeface="Arial"/>
              <a:buChar char="•"/>
            </a:pPr>
            <a:r>
              <a:rPr lang="en-US" sz="3199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Providing </a:t>
            </a:r>
            <a:r>
              <a:rPr lang="en-US" b="true" sz="3199">
                <a:solidFill>
                  <a:srgbClr val="000000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certificates</a:t>
            </a:r>
            <a:r>
              <a:rPr lang="en-US" sz="3199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 to participants upon successful completion of training programs.</a:t>
            </a:r>
          </a:p>
          <a:p>
            <a:pPr algn="just" marL="690874" indent="-345437" lvl="1">
              <a:lnSpc>
                <a:spcPts val="4479"/>
              </a:lnSpc>
              <a:buFont typeface="Arial"/>
              <a:buChar char="•"/>
            </a:pPr>
            <a:r>
              <a:rPr lang="en-US" sz="3199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Delivering reliable, compliant, and scalable tax solutions while </a:t>
            </a:r>
            <a:r>
              <a:rPr lang="en-US" b="true" sz="3199">
                <a:solidFill>
                  <a:srgbClr val="000000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building long-term client relationships</a:t>
            </a:r>
            <a:r>
              <a:rPr lang="en-US" sz="3199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.</a:t>
            </a:r>
          </a:p>
          <a:p>
            <a:pPr algn="just">
              <a:lnSpc>
                <a:spcPts val="4479"/>
              </a:lnSpc>
            </a:pPr>
          </a:p>
        </p:txBody>
      </p:sp>
      <p:sp>
        <p:nvSpPr>
          <p:cNvPr name="Freeform 19" id="19"/>
          <p:cNvSpPr/>
          <p:nvPr/>
        </p:nvSpPr>
        <p:spPr>
          <a:xfrm flipH="false" flipV="false" rot="2700000">
            <a:off x="-473569" y="9498878"/>
            <a:ext cx="2857722" cy="626255"/>
          </a:xfrm>
          <a:custGeom>
            <a:avLst/>
            <a:gdLst/>
            <a:ahLst/>
            <a:cxnLst/>
            <a:rect r="r" b="b" t="t" l="l"/>
            <a:pathLst>
              <a:path h="626255" w="2857722">
                <a:moveTo>
                  <a:pt x="0" y="0"/>
                </a:moveTo>
                <a:lnTo>
                  <a:pt x="2857722" y="0"/>
                </a:lnTo>
                <a:lnTo>
                  <a:pt x="2857722" y="626255"/>
                </a:lnTo>
                <a:lnTo>
                  <a:pt x="0" y="62625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7000"/>
            </a:blip>
            <a:stretch>
              <a:fillRect l="-22095" t="0" r="-3456" b="0"/>
            </a:stretch>
          </a:blipFill>
        </p:spPr>
      </p:sp>
      <p:grpSp>
        <p:nvGrpSpPr>
          <p:cNvPr name="Group 20" id="20"/>
          <p:cNvGrpSpPr/>
          <p:nvPr/>
        </p:nvGrpSpPr>
        <p:grpSpPr>
          <a:xfrm rot="7918158">
            <a:off x="-193908" y="8539619"/>
            <a:ext cx="1287958" cy="4159929"/>
            <a:chOff x="0" y="0"/>
            <a:chExt cx="1221019" cy="3943726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221019" cy="3943726"/>
            </a:xfrm>
            <a:custGeom>
              <a:avLst/>
              <a:gdLst/>
              <a:ahLst/>
              <a:cxnLst/>
              <a:rect r="r" b="b" t="t" l="l"/>
              <a:pathLst>
                <a:path h="3943726" w="1221019">
                  <a:moveTo>
                    <a:pt x="203200" y="0"/>
                  </a:moveTo>
                  <a:lnTo>
                    <a:pt x="1221019" y="0"/>
                  </a:lnTo>
                  <a:lnTo>
                    <a:pt x="1017819" y="3943726"/>
                  </a:lnTo>
                  <a:lnTo>
                    <a:pt x="0" y="3943726"/>
                  </a:lnTo>
                  <a:lnTo>
                    <a:pt x="203200" y="0"/>
                  </a:ln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100000"/>
                  </a:srgbClr>
                </a:gs>
                <a:gs pos="100000">
                  <a:srgbClr val="3533CD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22" id="22"/>
            <p:cNvSpPr txBox="true"/>
            <p:nvPr/>
          </p:nvSpPr>
          <p:spPr>
            <a:xfrm>
              <a:off x="101600" y="-38100"/>
              <a:ext cx="1017819" cy="3981826"/>
            </a:xfrm>
            <a:prstGeom prst="rect">
              <a:avLst/>
            </a:prstGeom>
          </p:spPr>
          <p:txBody>
            <a:bodyPr anchor="ctr" rtlCol="false" tIns="26501" lIns="26501" bIns="26501" rIns="26501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028700" y="654320"/>
            <a:ext cx="4283546" cy="748759"/>
            <a:chOff x="0" y="0"/>
            <a:chExt cx="5711394" cy="998346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1589357" cy="998346"/>
            </a:xfrm>
            <a:custGeom>
              <a:avLst/>
              <a:gdLst/>
              <a:ahLst/>
              <a:cxnLst/>
              <a:rect r="r" b="b" t="t" l="l"/>
              <a:pathLst>
                <a:path h="998346" w="1589357">
                  <a:moveTo>
                    <a:pt x="0" y="0"/>
                  </a:moveTo>
                  <a:lnTo>
                    <a:pt x="1589357" y="0"/>
                  </a:lnTo>
                  <a:lnTo>
                    <a:pt x="1589357" y="998346"/>
                  </a:lnTo>
                  <a:lnTo>
                    <a:pt x="0" y="9983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TextBox 25" id="25"/>
            <p:cNvSpPr txBox="true"/>
            <p:nvPr/>
          </p:nvSpPr>
          <p:spPr>
            <a:xfrm rot="0">
              <a:off x="1821561" y="292570"/>
              <a:ext cx="3889834" cy="37510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343"/>
                </a:lnSpc>
              </a:pPr>
              <a:r>
                <a:rPr lang="en-US" b="true" sz="1674">
                  <a:gradFill>
                    <a:gsLst>
                      <a:gs pos="0">
                        <a:srgbClr val="000000">
                          <a:alpha val="100000"/>
                        </a:srgbClr>
                      </a:gs>
                      <a:gs pos="100000">
                        <a:srgbClr val="3533CD">
                          <a:alpha val="100000"/>
                        </a:srgbClr>
                      </a:gs>
                    </a:gsLst>
                    <a:lin ang="0"/>
                  </a:gradFill>
                  <a:latin typeface="Garet Bold"/>
                  <a:ea typeface="Garet Bold"/>
                  <a:cs typeface="Garet Bold"/>
                  <a:sym typeface="Garet Bold"/>
                </a:rPr>
                <a:t>SALAHUDDIN ASSOCIATES</a:t>
              </a: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13687010" y="2632216"/>
            <a:ext cx="7144579" cy="7144579"/>
            <a:chOff x="0" y="0"/>
            <a:chExt cx="812800" cy="81280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25135" y="25135"/>
              <a:ext cx="762529" cy="762529"/>
            </a:xfrm>
            <a:custGeom>
              <a:avLst/>
              <a:gdLst/>
              <a:ahLst/>
              <a:cxnLst/>
              <a:rect r="r" b="b" t="t" l="l"/>
              <a:pathLst>
                <a:path h="762529" w="762529">
                  <a:moveTo>
                    <a:pt x="424174" y="17774"/>
                  </a:moveTo>
                  <a:lnTo>
                    <a:pt x="744756" y="338356"/>
                  </a:lnTo>
                  <a:cubicBezTo>
                    <a:pt x="756136" y="349736"/>
                    <a:pt x="762530" y="365171"/>
                    <a:pt x="762530" y="381265"/>
                  </a:cubicBezTo>
                  <a:cubicBezTo>
                    <a:pt x="762530" y="397359"/>
                    <a:pt x="756136" y="412794"/>
                    <a:pt x="744756" y="424174"/>
                  </a:cubicBezTo>
                  <a:lnTo>
                    <a:pt x="424174" y="744756"/>
                  </a:lnTo>
                  <a:cubicBezTo>
                    <a:pt x="412794" y="756136"/>
                    <a:pt x="397359" y="762530"/>
                    <a:pt x="381265" y="762530"/>
                  </a:cubicBezTo>
                  <a:cubicBezTo>
                    <a:pt x="365171" y="762530"/>
                    <a:pt x="349736" y="756136"/>
                    <a:pt x="338356" y="744756"/>
                  </a:cubicBezTo>
                  <a:lnTo>
                    <a:pt x="17774" y="424174"/>
                  </a:lnTo>
                  <a:cubicBezTo>
                    <a:pt x="6394" y="412794"/>
                    <a:pt x="0" y="397359"/>
                    <a:pt x="0" y="381265"/>
                  </a:cubicBezTo>
                  <a:cubicBezTo>
                    <a:pt x="0" y="365171"/>
                    <a:pt x="6394" y="349736"/>
                    <a:pt x="17774" y="338356"/>
                  </a:cubicBezTo>
                  <a:lnTo>
                    <a:pt x="338356" y="17774"/>
                  </a:lnTo>
                  <a:cubicBezTo>
                    <a:pt x="349736" y="6394"/>
                    <a:pt x="365171" y="0"/>
                    <a:pt x="381265" y="0"/>
                  </a:cubicBezTo>
                  <a:cubicBezTo>
                    <a:pt x="397359" y="0"/>
                    <a:pt x="412794" y="6394"/>
                    <a:pt x="424174" y="17774"/>
                  </a:cubicBezTo>
                  <a:close/>
                </a:path>
              </a:pathLst>
            </a:custGeom>
            <a:blipFill>
              <a:blip r:embed="rId5"/>
              <a:stretch>
                <a:fillRect l="-30030" t="0" r="-30030" b="0"/>
              </a:stretch>
            </a:blipFill>
          </p:spPr>
        </p:sp>
      </p:grp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B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2700000">
            <a:off x="9088169" y="6799457"/>
            <a:ext cx="9126703" cy="2389537"/>
          </a:xfrm>
          <a:custGeom>
            <a:avLst/>
            <a:gdLst/>
            <a:ahLst/>
            <a:cxnLst/>
            <a:rect r="r" b="b" t="t" l="l"/>
            <a:pathLst>
              <a:path h="2389537" w="9126703">
                <a:moveTo>
                  <a:pt x="0" y="0"/>
                </a:moveTo>
                <a:lnTo>
                  <a:pt x="9126704" y="0"/>
                </a:lnTo>
                <a:lnTo>
                  <a:pt x="9126704" y="2389536"/>
                </a:lnTo>
                <a:lnTo>
                  <a:pt x="0" y="23895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4000"/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8100000">
            <a:off x="12451650" y="-2663184"/>
            <a:ext cx="3456456" cy="11815284"/>
            <a:chOff x="0" y="0"/>
            <a:chExt cx="910342" cy="311184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10342" cy="3111844"/>
            </a:xfrm>
            <a:custGeom>
              <a:avLst/>
              <a:gdLst/>
              <a:ahLst/>
              <a:cxnLst/>
              <a:rect r="r" b="b" t="t" l="l"/>
              <a:pathLst>
                <a:path h="3111844" w="910342">
                  <a:moveTo>
                    <a:pt x="203200" y="0"/>
                  </a:moveTo>
                  <a:lnTo>
                    <a:pt x="910342" y="0"/>
                  </a:lnTo>
                  <a:lnTo>
                    <a:pt x="707142" y="3111844"/>
                  </a:lnTo>
                  <a:lnTo>
                    <a:pt x="0" y="3111844"/>
                  </a:lnTo>
                  <a:lnTo>
                    <a:pt x="203200" y="0"/>
                  </a:lnTo>
                  <a:close/>
                </a:path>
              </a:pathLst>
            </a:custGeom>
            <a:gradFill rotWithShape="true">
              <a:gsLst>
                <a:gs pos="0">
                  <a:srgbClr val="5DE0E6">
                    <a:alpha val="100000"/>
                  </a:srgbClr>
                </a:gs>
                <a:gs pos="100000">
                  <a:srgbClr val="004AAD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5" id="5"/>
            <p:cNvSpPr txBox="true"/>
            <p:nvPr/>
          </p:nvSpPr>
          <p:spPr>
            <a:xfrm>
              <a:off x="101600" y="-38100"/>
              <a:ext cx="707142" cy="314994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-2587936">
            <a:off x="14631524" y="-2632454"/>
            <a:ext cx="4184293" cy="10172185"/>
            <a:chOff x="0" y="0"/>
            <a:chExt cx="1622238" cy="394372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622238" cy="3943726"/>
            </a:xfrm>
            <a:custGeom>
              <a:avLst/>
              <a:gdLst/>
              <a:ahLst/>
              <a:cxnLst/>
              <a:rect r="r" b="b" t="t" l="l"/>
              <a:pathLst>
                <a:path h="3943726" w="1622238">
                  <a:moveTo>
                    <a:pt x="203200" y="0"/>
                  </a:moveTo>
                  <a:lnTo>
                    <a:pt x="1622238" y="0"/>
                  </a:lnTo>
                  <a:lnTo>
                    <a:pt x="1419038" y="3943726"/>
                  </a:lnTo>
                  <a:lnTo>
                    <a:pt x="0" y="3943726"/>
                  </a:lnTo>
                  <a:lnTo>
                    <a:pt x="203200" y="0"/>
                  </a:lnTo>
                  <a:close/>
                </a:path>
              </a:pathLst>
            </a:custGeom>
            <a:gradFill rotWithShape="true">
              <a:gsLst>
                <a:gs pos="0">
                  <a:srgbClr val="5DE0E6">
                    <a:alpha val="100000"/>
                  </a:srgbClr>
                </a:gs>
                <a:gs pos="100000">
                  <a:srgbClr val="004AAD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8" id="8"/>
            <p:cNvSpPr txBox="true"/>
            <p:nvPr/>
          </p:nvSpPr>
          <p:spPr>
            <a:xfrm>
              <a:off x="101600" y="-38100"/>
              <a:ext cx="1419038" cy="39818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-7806094">
            <a:off x="10356763" y="551921"/>
            <a:ext cx="5477894" cy="1200452"/>
          </a:xfrm>
          <a:custGeom>
            <a:avLst/>
            <a:gdLst/>
            <a:ahLst/>
            <a:cxnLst/>
            <a:rect r="r" b="b" t="t" l="l"/>
            <a:pathLst>
              <a:path h="1200452" w="5477894">
                <a:moveTo>
                  <a:pt x="0" y="0"/>
                </a:moveTo>
                <a:lnTo>
                  <a:pt x="5477893" y="0"/>
                </a:lnTo>
                <a:lnTo>
                  <a:pt x="5477893" y="1200452"/>
                </a:lnTo>
                <a:lnTo>
                  <a:pt x="0" y="120045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7000"/>
            </a:blip>
            <a:stretch>
              <a:fillRect l="-22095" t="0" r="-3456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10601736" y="224334"/>
            <a:ext cx="10351611" cy="10351611"/>
            <a:chOff x="0" y="0"/>
            <a:chExt cx="812800" cy="812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17348" y="17348"/>
              <a:ext cx="778104" cy="778104"/>
            </a:xfrm>
            <a:custGeom>
              <a:avLst/>
              <a:gdLst/>
              <a:ahLst/>
              <a:cxnLst/>
              <a:rect r="r" b="b" t="t" l="l"/>
              <a:pathLst>
                <a:path h="778104" w="778104">
                  <a:moveTo>
                    <a:pt x="418667" y="12267"/>
                  </a:moveTo>
                  <a:lnTo>
                    <a:pt x="765837" y="359437"/>
                  </a:lnTo>
                  <a:cubicBezTo>
                    <a:pt x="773691" y="367291"/>
                    <a:pt x="778104" y="377944"/>
                    <a:pt x="778104" y="389052"/>
                  </a:cubicBezTo>
                  <a:cubicBezTo>
                    <a:pt x="778104" y="400160"/>
                    <a:pt x="773691" y="410813"/>
                    <a:pt x="765837" y="418667"/>
                  </a:cubicBezTo>
                  <a:lnTo>
                    <a:pt x="418667" y="765837"/>
                  </a:lnTo>
                  <a:cubicBezTo>
                    <a:pt x="410813" y="773691"/>
                    <a:pt x="400160" y="778104"/>
                    <a:pt x="389052" y="778104"/>
                  </a:cubicBezTo>
                  <a:cubicBezTo>
                    <a:pt x="377944" y="778104"/>
                    <a:pt x="367291" y="773691"/>
                    <a:pt x="359437" y="765837"/>
                  </a:cubicBezTo>
                  <a:lnTo>
                    <a:pt x="12267" y="418667"/>
                  </a:lnTo>
                  <a:cubicBezTo>
                    <a:pt x="4413" y="410813"/>
                    <a:pt x="0" y="400160"/>
                    <a:pt x="0" y="389052"/>
                  </a:cubicBezTo>
                  <a:cubicBezTo>
                    <a:pt x="0" y="377944"/>
                    <a:pt x="4413" y="367291"/>
                    <a:pt x="12267" y="359437"/>
                  </a:cubicBezTo>
                  <a:lnTo>
                    <a:pt x="359437" y="12267"/>
                  </a:lnTo>
                  <a:cubicBezTo>
                    <a:pt x="367291" y="4413"/>
                    <a:pt x="377944" y="0"/>
                    <a:pt x="389052" y="0"/>
                  </a:cubicBezTo>
                  <a:cubicBezTo>
                    <a:pt x="400160" y="0"/>
                    <a:pt x="410813" y="4413"/>
                    <a:pt x="418667" y="12267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139700" y="101600"/>
              <a:ext cx="533400" cy="571500"/>
            </a:xfrm>
            <a:prstGeom prst="rect">
              <a:avLst/>
            </a:prstGeom>
          </p:spPr>
          <p:txBody>
            <a:bodyPr anchor="ctr" rtlCol="false" tIns="42383" lIns="42383" bIns="42383" rIns="42383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1116103" y="738700"/>
            <a:ext cx="9322879" cy="9322879"/>
            <a:chOff x="0" y="0"/>
            <a:chExt cx="812800" cy="8128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19262" y="19262"/>
              <a:ext cx="774275" cy="774275"/>
            </a:xfrm>
            <a:custGeom>
              <a:avLst/>
              <a:gdLst/>
              <a:ahLst/>
              <a:cxnLst/>
              <a:rect r="r" b="b" t="t" l="l"/>
              <a:pathLst>
                <a:path h="774275" w="774275">
                  <a:moveTo>
                    <a:pt x="420021" y="13621"/>
                  </a:moveTo>
                  <a:lnTo>
                    <a:pt x="760655" y="354255"/>
                  </a:lnTo>
                  <a:cubicBezTo>
                    <a:pt x="778816" y="372416"/>
                    <a:pt x="778816" y="401860"/>
                    <a:pt x="760655" y="420021"/>
                  </a:cubicBezTo>
                  <a:lnTo>
                    <a:pt x="420021" y="760655"/>
                  </a:lnTo>
                  <a:cubicBezTo>
                    <a:pt x="401860" y="778816"/>
                    <a:pt x="372416" y="778816"/>
                    <a:pt x="354255" y="760655"/>
                  </a:cubicBezTo>
                  <a:lnTo>
                    <a:pt x="13621" y="420021"/>
                  </a:lnTo>
                  <a:cubicBezTo>
                    <a:pt x="-4540" y="401860"/>
                    <a:pt x="-4540" y="372416"/>
                    <a:pt x="13621" y="354255"/>
                  </a:cubicBezTo>
                  <a:lnTo>
                    <a:pt x="354255" y="13621"/>
                  </a:lnTo>
                  <a:cubicBezTo>
                    <a:pt x="372416" y="-4540"/>
                    <a:pt x="401860" y="-4540"/>
                    <a:pt x="420021" y="13621"/>
                  </a:cubicBezTo>
                  <a:close/>
                </a:path>
              </a:pathLst>
            </a:custGeom>
            <a:blipFill>
              <a:blip r:embed="rId4"/>
              <a:stretch>
                <a:fillRect l="-38709" t="0" r="-38709" b="0"/>
              </a:stretch>
            </a:blipFill>
          </p:spPr>
        </p:sp>
      </p:grpSp>
      <p:sp>
        <p:nvSpPr>
          <p:cNvPr name="Freeform 15" id="15"/>
          <p:cNvSpPr/>
          <p:nvPr/>
        </p:nvSpPr>
        <p:spPr>
          <a:xfrm flipH="false" flipV="false" rot="-7806094">
            <a:off x="14034241" y="1275625"/>
            <a:ext cx="5477894" cy="1200452"/>
          </a:xfrm>
          <a:custGeom>
            <a:avLst/>
            <a:gdLst/>
            <a:ahLst/>
            <a:cxnLst/>
            <a:rect r="r" b="b" t="t" l="l"/>
            <a:pathLst>
              <a:path h="1200452" w="5477894">
                <a:moveTo>
                  <a:pt x="0" y="0"/>
                </a:moveTo>
                <a:lnTo>
                  <a:pt x="5477894" y="0"/>
                </a:lnTo>
                <a:lnTo>
                  <a:pt x="5477894" y="1200452"/>
                </a:lnTo>
                <a:lnTo>
                  <a:pt x="0" y="120045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7000"/>
            </a:blip>
            <a:stretch>
              <a:fillRect l="-22095" t="0" r="-3456" b="0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-2587936">
            <a:off x="15934215" y="-3293537"/>
            <a:ext cx="3280102" cy="7974061"/>
            <a:chOff x="0" y="0"/>
            <a:chExt cx="1622238" cy="3943726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622238" cy="3943726"/>
            </a:xfrm>
            <a:custGeom>
              <a:avLst/>
              <a:gdLst/>
              <a:ahLst/>
              <a:cxnLst/>
              <a:rect r="r" b="b" t="t" l="l"/>
              <a:pathLst>
                <a:path h="3943726" w="1622238">
                  <a:moveTo>
                    <a:pt x="203200" y="0"/>
                  </a:moveTo>
                  <a:lnTo>
                    <a:pt x="1622238" y="0"/>
                  </a:lnTo>
                  <a:lnTo>
                    <a:pt x="1419038" y="3943726"/>
                  </a:lnTo>
                  <a:lnTo>
                    <a:pt x="0" y="3943726"/>
                  </a:lnTo>
                  <a:lnTo>
                    <a:pt x="203200" y="0"/>
                  </a:ln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100000"/>
                  </a:srgbClr>
                </a:gs>
                <a:gs pos="100000">
                  <a:srgbClr val="3533CD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8" id="18"/>
            <p:cNvSpPr txBox="true"/>
            <p:nvPr/>
          </p:nvSpPr>
          <p:spPr>
            <a:xfrm>
              <a:off x="101600" y="-38100"/>
              <a:ext cx="1419038" cy="39818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19" id="19"/>
          <p:cNvSpPr/>
          <p:nvPr/>
        </p:nvSpPr>
        <p:spPr>
          <a:xfrm flipH="false" flipV="false" rot="-2700000">
            <a:off x="1232406" y="6280772"/>
            <a:ext cx="1158687" cy="6457414"/>
          </a:xfrm>
          <a:custGeom>
            <a:avLst/>
            <a:gdLst/>
            <a:ahLst/>
            <a:cxnLst/>
            <a:rect r="r" b="b" t="t" l="l"/>
            <a:pathLst>
              <a:path h="6457414" w="1158687">
                <a:moveTo>
                  <a:pt x="0" y="0"/>
                </a:moveTo>
                <a:lnTo>
                  <a:pt x="1158686" y="0"/>
                </a:lnTo>
                <a:lnTo>
                  <a:pt x="1158686" y="6457414"/>
                </a:lnTo>
                <a:lnTo>
                  <a:pt x="0" y="64574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05286" t="0" r="-14595" b="0"/>
            </a:stretch>
          </a:blipFill>
        </p:spPr>
      </p:sp>
      <p:grpSp>
        <p:nvGrpSpPr>
          <p:cNvPr name="Group 20" id="20"/>
          <p:cNvGrpSpPr/>
          <p:nvPr/>
        </p:nvGrpSpPr>
        <p:grpSpPr>
          <a:xfrm rot="7918158">
            <a:off x="-136144" y="6856153"/>
            <a:ext cx="2182873" cy="5306652"/>
            <a:chOff x="0" y="0"/>
            <a:chExt cx="1622238" cy="3943726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622238" cy="3943726"/>
            </a:xfrm>
            <a:custGeom>
              <a:avLst/>
              <a:gdLst/>
              <a:ahLst/>
              <a:cxnLst/>
              <a:rect r="r" b="b" t="t" l="l"/>
              <a:pathLst>
                <a:path h="3943726" w="1622238">
                  <a:moveTo>
                    <a:pt x="203200" y="0"/>
                  </a:moveTo>
                  <a:lnTo>
                    <a:pt x="1622238" y="0"/>
                  </a:lnTo>
                  <a:lnTo>
                    <a:pt x="1419038" y="3943726"/>
                  </a:lnTo>
                  <a:lnTo>
                    <a:pt x="0" y="3943726"/>
                  </a:lnTo>
                  <a:lnTo>
                    <a:pt x="203200" y="0"/>
                  </a:lnTo>
                  <a:close/>
                </a:path>
              </a:pathLst>
            </a:custGeom>
            <a:gradFill rotWithShape="true">
              <a:gsLst>
                <a:gs pos="0">
                  <a:srgbClr val="5DE0E6">
                    <a:alpha val="100000"/>
                  </a:srgbClr>
                </a:gs>
                <a:gs pos="100000">
                  <a:srgbClr val="004AAD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22" id="22"/>
            <p:cNvSpPr txBox="true"/>
            <p:nvPr/>
          </p:nvSpPr>
          <p:spPr>
            <a:xfrm>
              <a:off x="101600" y="-38100"/>
              <a:ext cx="1419038" cy="3981826"/>
            </a:xfrm>
            <a:prstGeom prst="rect">
              <a:avLst/>
            </a:prstGeom>
          </p:spPr>
          <p:txBody>
            <a:bodyPr anchor="ctr" rtlCol="false" tIns="26501" lIns="26501" bIns="26501" rIns="26501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23" id="23"/>
          <p:cNvSpPr/>
          <p:nvPr/>
        </p:nvSpPr>
        <p:spPr>
          <a:xfrm flipH="false" flipV="false" rot="2700000">
            <a:off x="-473569" y="9498878"/>
            <a:ext cx="2857722" cy="626255"/>
          </a:xfrm>
          <a:custGeom>
            <a:avLst/>
            <a:gdLst/>
            <a:ahLst/>
            <a:cxnLst/>
            <a:rect r="r" b="b" t="t" l="l"/>
            <a:pathLst>
              <a:path h="626255" w="2857722">
                <a:moveTo>
                  <a:pt x="0" y="0"/>
                </a:moveTo>
                <a:lnTo>
                  <a:pt x="2857722" y="0"/>
                </a:lnTo>
                <a:lnTo>
                  <a:pt x="2857722" y="626255"/>
                </a:lnTo>
                <a:lnTo>
                  <a:pt x="0" y="62625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7000"/>
            </a:blip>
            <a:stretch>
              <a:fillRect l="-22095" t="0" r="-3456" b="0"/>
            </a:stretch>
          </a:blipFill>
        </p:spPr>
      </p:sp>
      <p:grpSp>
        <p:nvGrpSpPr>
          <p:cNvPr name="Group 24" id="24"/>
          <p:cNvGrpSpPr/>
          <p:nvPr/>
        </p:nvGrpSpPr>
        <p:grpSpPr>
          <a:xfrm rot="7918158">
            <a:off x="-264006" y="8382289"/>
            <a:ext cx="1711172" cy="4159929"/>
            <a:chOff x="0" y="0"/>
            <a:chExt cx="1622238" cy="3943726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1622238" cy="3943726"/>
            </a:xfrm>
            <a:custGeom>
              <a:avLst/>
              <a:gdLst/>
              <a:ahLst/>
              <a:cxnLst/>
              <a:rect r="r" b="b" t="t" l="l"/>
              <a:pathLst>
                <a:path h="3943726" w="1622238">
                  <a:moveTo>
                    <a:pt x="203200" y="0"/>
                  </a:moveTo>
                  <a:lnTo>
                    <a:pt x="1622238" y="0"/>
                  </a:lnTo>
                  <a:lnTo>
                    <a:pt x="1419038" y="3943726"/>
                  </a:lnTo>
                  <a:lnTo>
                    <a:pt x="0" y="3943726"/>
                  </a:lnTo>
                  <a:lnTo>
                    <a:pt x="203200" y="0"/>
                  </a:ln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100000"/>
                  </a:srgbClr>
                </a:gs>
                <a:gs pos="100000">
                  <a:srgbClr val="3533CD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26" id="26"/>
            <p:cNvSpPr txBox="true"/>
            <p:nvPr/>
          </p:nvSpPr>
          <p:spPr>
            <a:xfrm>
              <a:off x="101600" y="-38100"/>
              <a:ext cx="1419038" cy="3981826"/>
            </a:xfrm>
            <a:prstGeom prst="rect">
              <a:avLst/>
            </a:prstGeom>
          </p:spPr>
          <p:txBody>
            <a:bodyPr anchor="ctr" rtlCol="false" tIns="26501" lIns="26501" bIns="26501" rIns="26501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1028700" y="654320"/>
            <a:ext cx="4283546" cy="748759"/>
            <a:chOff x="0" y="0"/>
            <a:chExt cx="5711394" cy="998346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1589357" cy="998346"/>
            </a:xfrm>
            <a:custGeom>
              <a:avLst/>
              <a:gdLst/>
              <a:ahLst/>
              <a:cxnLst/>
              <a:rect r="r" b="b" t="t" l="l"/>
              <a:pathLst>
                <a:path h="998346" w="1589357">
                  <a:moveTo>
                    <a:pt x="0" y="0"/>
                  </a:moveTo>
                  <a:lnTo>
                    <a:pt x="1589357" y="0"/>
                  </a:lnTo>
                  <a:lnTo>
                    <a:pt x="1589357" y="998346"/>
                  </a:lnTo>
                  <a:lnTo>
                    <a:pt x="0" y="9983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  <p:sp>
          <p:nvSpPr>
            <p:cNvPr name="TextBox 29" id="29"/>
            <p:cNvSpPr txBox="true"/>
            <p:nvPr/>
          </p:nvSpPr>
          <p:spPr>
            <a:xfrm rot="0">
              <a:off x="1821561" y="292570"/>
              <a:ext cx="3889834" cy="37510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343"/>
                </a:lnSpc>
              </a:pPr>
              <a:r>
                <a:rPr lang="en-US" b="true" sz="1674">
                  <a:gradFill>
                    <a:gsLst>
                      <a:gs pos="0">
                        <a:srgbClr val="000000">
                          <a:alpha val="100000"/>
                        </a:srgbClr>
                      </a:gs>
                      <a:gs pos="100000">
                        <a:srgbClr val="3533CD">
                          <a:alpha val="100000"/>
                        </a:srgbClr>
                      </a:gs>
                    </a:gsLst>
                    <a:lin ang="0"/>
                  </a:gradFill>
                  <a:latin typeface="Garet Bold"/>
                  <a:ea typeface="Garet Bold"/>
                  <a:cs typeface="Garet Bold"/>
                  <a:sym typeface="Garet Bold"/>
                </a:rPr>
                <a:t>SALAHUDDIN ASSOCIATES</a:t>
              </a:r>
            </a:p>
          </p:txBody>
        </p:sp>
      </p:grpSp>
      <p:grpSp>
        <p:nvGrpSpPr>
          <p:cNvPr name="Group 30" id="30"/>
          <p:cNvGrpSpPr/>
          <p:nvPr/>
        </p:nvGrpSpPr>
        <p:grpSpPr>
          <a:xfrm rot="0">
            <a:off x="18288000" y="1675692"/>
            <a:ext cx="9368086" cy="9368086"/>
            <a:chOff x="0" y="0"/>
            <a:chExt cx="812800" cy="81280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19169" y="19169"/>
              <a:ext cx="774461" cy="774461"/>
            </a:xfrm>
            <a:custGeom>
              <a:avLst/>
              <a:gdLst/>
              <a:ahLst/>
              <a:cxnLst/>
              <a:rect r="r" b="b" t="t" l="l"/>
              <a:pathLst>
                <a:path h="774461" w="774461">
                  <a:moveTo>
                    <a:pt x="419955" y="13555"/>
                  </a:moveTo>
                  <a:lnTo>
                    <a:pt x="760907" y="354507"/>
                  </a:lnTo>
                  <a:cubicBezTo>
                    <a:pt x="778980" y="372580"/>
                    <a:pt x="778980" y="401882"/>
                    <a:pt x="760907" y="419955"/>
                  </a:cubicBezTo>
                  <a:lnTo>
                    <a:pt x="419955" y="760907"/>
                  </a:lnTo>
                  <a:cubicBezTo>
                    <a:pt x="401882" y="778980"/>
                    <a:pt x="372580" y="778980"/>
                    <a:pt x="354507" y="760907"/>
                  </a:cubicBezTo>
                  <a:lnTo>
                    <a:pt x="13555" y="419955"/>
                  </a:lnTo>
                  <a:cubicBezTo>
                    <a:pt x="-4518" y="401882"/>
                    <a:pt x="-4518" y="372580"/>
                    <a:pt x="13555" y="354507"/>
                  </a:cubicBezTo>
                  <a:lnTo>
                    <a:pt x="354507" y="13555"/>
                  </a:lnTo>
                  <a:cubicBezTo>
                    <a:pt x="372580" y="-4518"/>
                    <a:pt x="401882" y="-4518"/>
                    <a:pt x="419955" y="13555"/>
                  </a:cubicBezTo>
                  <a:close/>
                </a:path>
              </a:pathLst>
            </a:custGeom>
            <a:blipFill>
              <a:blip r:embed="rId7"/>
              <a:stretch>
                <a:fillRect l="-25046" t="0" r="-25046" b="0"/>
              </a:stretch>
            </a:blipFill>
          </p:spPr>
        </p:sp>
      </p:grpSp>
      <p:sp>
        <p:nvSpPr>
          <p:cNvPr name="TextBox 32" id="32"/>
          <p:cNvSpPr txBox="true"/>
          <p:nvPr/>
        </p:nvSpPr>
        <p:spPr>
          <a:xfrm rot="0">
            <a:off x="1028700" y="1967861"/>
            <a:ext cx="9181405" cy="10572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175"/>
              </a:lnSpc>
            </a:pPr>
            <a:r>
              <a:rPr lang="en-US" b="true" sz="7500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3533CD">
                        <a:alpha val="100000"/>
                      </a:srgbClr>
                    </a:gs>
                  </a:gsLst>
                  <a:lin ang="0"/>
                </a:gradFill>
                <a:latin typeface="Garet Bold"/>
                <a:ea typeface="Garet Bold"/>
                <a:cs typeface="Garet Bold"/>
                <a:sym typeface="Garet Bold"/>
              </a:rPr>
              <a:t>OUR CL</a:t>
            </a:r>
            <a:r>
              <a:rPr lang="en-US" b="true" sz="7500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3533CD">
                        <a:alpha val="100000"/>
                      </a:srgbClr>
                    </a:gs>
                  </a:gsLst>
                  <a:lin ang="0"/>
                </a:gradFill>
                <a:latin typeface="Garet Bold"/>
                <a:ea typeface="Garet Bold"/>
                <a:cs typeface="Garet Bold"/>
                <a:sym typeface="Garet Bold"/>
              </a:rPr>
              <a:t>IENTS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028700" y="3669239"/>
            <a:ext cx="9573036" cy="43249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899"/>
              </a:lnSpc>
            </a:pPr>
            <a:r>
              <a:rPr lang="en-US" sz="3499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We proudly serve:</a:t>
            </a:r>
          </a:p>
          <a:p>
            <a:pPr algn="just" marL="755642" indent="-377821" lvl="1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Local</a:t>
            </a:r>
            <a:r>
              <a:rPr lang="en-US" sz="3499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 SMEs and growing enterprises </a:t>
            </a:r>
          </a:p>
          <a:p>
            <a:pPr algn="just" marL="755642" indent="-377821" lvl="1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M</a:t>
            </a:r>
            <a:r>
              <a:rPr lang="en-US" sz="3499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ultinational corporations (MNCs) </a:t>
            </a:r>
          </a:p>
          <a:p>
            <a:pPr algn="just" marL="755642" indent="-377821" lvl="1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Startups and emerging businesses </a:t>
            </a:r>
          </a:p>
          <a:p>
            <a:pPr algn="just" marL="755642" indent="-377821" lvl="1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Foreign investors and international entities </a:t>
            </a:r>
          </a:p>
          <a:p>
            <a:pPr algn="just">
              <a:lnSpc>
                <a:spcPts val="4899"/>
              </a:lnSpc>
            </a:pPr>
          </a:p>
          <a:p>
            <a:pPr algn="just">
              <a:lnSpc>
                <a:spcPts val="4479"/>
              </a:lnSpc>
            </a:pP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8100000">
            <a:off x="20705248" y="-2422064"/>
            <a:ext cx="3456456" cy="11815284"/>
            <a:chOff x="0" y="0"/>
            <a:chExt cx="910342" cy="311184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10342" cy="3111844"/>
            </a:xfrm>
            <a:custGeom>
              <a:avLst/>
              <a:gdLst/>
              <a:ahLst/>
              <a:cxnLst/>
              <a:rect r="r" b="b" t="t" l="l"/>
              <a:pathLst>
                <a:path h="3111844" w="910342">
                  <a:moveTo>
                    <a:pt x="203200" y="0"/>
                  </a:moveTo>
                  <a:lnTo>
                    <a:pt x="910342" y="0"/>
                  </a:lnTo>
                  <a:lnTo>
                    <a:pt x="707142" y="3111844"/>
                  </a:lnTo>
                  <a:lnTo>
                    <a:pt x="0" y="3111844"/>
                  </a:lnTo>
                  <a:lnTo>
                    <a:pt x="203200" y="0"/>
                  </a:lnTo>
                  <a:close/>
                </a:path>
              </a:pathLst>
            </a:custGeom>
            <a:gradFill rotWithShape="true">
              <a:gsLst>
                <a:gs pos="0">
                  <a:srgbClr val="5DE0E6">
                    <a:alpha val="100000"/>
                  </a:srgbClr>
                </a:gs>
                <a:gs pos="100000">
                  <a:srgbClr val="004AAD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101600" y="-38100"/>
              <a:ext cx="707142" cy="314994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-2587936">
            <a:off x="16863667" y="-3487695"/>
            <a:ext cx="1962373" cy="10172185"/>
            <a:chOff x="0" y="0"/>
            <a:chExt cx="760806" cy="394372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60806" cy="3943726"/>
            </a:xfrm>
            <a:custGeom>
              <a:avLst/>
              <a:gdLst/>
              <a:ahLst/>
              <a:cxnLst/>
              <a:rect r="r" b="b" t="t" l="l"/>
              <a:pathLst>
                <a:path h="3943726" w="760806">
                  <a:moveTo>
                    <a:pt x="203200" y="0"/>
                  </a:moveTo>
                  <a:lnTo>
                    <a:pt x="760806" y="0"/>
                  </a:lnTo>
                  <a:lnTo>
                    <a:pt x="557606" y="3943726"/>
                  </a:lnTo>
                  <a:lnTo>
                    <a:pt x="0" y="3943726"/>
                  </a:lnTo>
                  <a:lnTo>
                    <a:pt x="203200" y="0"/>
                  </a:lnTo>
                  <a:close/>
                </a:path>
              </a:pathLst>
            </a:custGeom>
            <a:gradFill rotWithShape="true">
              <a:gsLst>
                <a:gs pos="0">
                  <a:srgbClr val="5DE0E6">
                    <a:alpha val="100000"/>
                  </a:srgbClr>
                </a:gs>
                <a:gs pos="100000">
                  <a:srgbClr val="004AAD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7" id="7"/>
            <p:cNvSpPr txBox="true"/>
            <p:nvPr/>
          </p:nvSpPr>
          <p:spPr>
            <a:xfrm>
              <a:off x="101600" y="-38100"/>
              <a:ext cx="557606" cy="39818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-7806094">
            <a:off x="14034241" y="1275625"/>
            <a:ext cx="5477894" cy="1200452"/>
          </a:xfrm>
          <a:custGeom>
            <a:avLst/>
            <a:gdLst/>
            <a:ahLst/>
            <a:cxnLst/>
            <a:rect r="r" b="b" t="t" l="l"/>
            <a:pathLst>
              <a:path h="1200452" w="5477894">
                <a:moveTo>
                  <a:pt x="0" y="0"/>
                </a:moveTo>
                <a:lnTo>
                  <a:pt x="5477894" y="0"/>
                </a:lnTo>
                <a:lnTo>
                  <a:pt x="5477894" y="1200452"/>
                </a:lnTo>
                <a:lnTo>
                  <a:pt x="0" y="12004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7000"/>
            </a:blip>
            <a:stretch>
              <a:fillRect l="-22095" t="0" r="-3456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-2587936">
            <a:off x="16998796" y="-3714307"/>
            <a:ext cx="2049214" cy="7974061"/>
            <a:chOff x="0" y="0"/>
            <a:chExt cx="1013479" cy="3943726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013479" cy="3943726"/>
            </a:xfrm>
            <a:custGeom>
              <a:avLst/>
              <a:gdLst/>
              <a:ahLst/>
              <a:cxnLst/>
              <a:rect r="r" b="b" t="t" l="l"/>
              <a:pathLst>
                <a:path h="3943726" w="1013479">
                  <a:moveTo>
                    <a:pt x="203200" y="0"/>
                  </a:moveTo>
                  <a:lnTo>
                    <a:pt x="1013479" y="0"/>
                  </a:lnTo>
                  <a:lnTo>
                    <a:pt x="810278" y="3943726"/>
                  </a:lnTo>
                  <a:lnTo>
                    <a:pt x="0" y="3943726"/>
                  </a:lnTo>
                  <a:lnTo>
                    <a:pt x="203200" y="0"/>
                  </a:ln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100000"/>
                  </a:srgbClr>
                </a:gs>
                <a:gs pos="100000">
                  <a:srgbClr val="3533CD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1" id="11"/>
            <p:cNvSpPr txBox="true"/>
            <p:nvPr/>
          </p:nvSpPr>
          <p:spPr>
            <a:xfrm>
              <a:off x="101600" y="-38100"/>
              <a:ext cx="810279" cy="39818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-2700000">
            <a:off x="449357" y="6916439"/>
            <a:ext cx="1158687" cy="6457414"/>
          </a:xfrm>
          <a:custGeom>
            <a:avLst/>
            <a:gdLst/>
            <a:ahLst/>
            <a:cxnLst/>
            <a:rect r="r" b="b" t="t" l="l"/>
            <a:pathLst>
              <a:path h="6457414" w="1158687">
                <a:moveTo>
                  <a:pt x="0" y="0"/>
                </a:moveTo>
                <a:lnTo>
                  <a:pt x="1158686" y="0"/>
                </a:lnTo>
                <a:lnTo>
                  <a:pt x="1158686" y="6457414"/>
                </a:lnTo>
                <a:lnTo>
                  <a:pt x="0" y="64574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05286" t="0" r="-14595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7918158">
            <a:off x="76489" y="7333390"/>
            <a:ext cx="899121" cy="5306652"/>
            <a:chOff x="0" y="0"/>
            <a:chExt cx="668197" cy="3943726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668197" cy="3943726"/>
            </a:xfrm>
            <a:custGeom>
              <a:avLst/>
              <a:gdLst/>
              <a:ahLst/>
              <a:cxnLst/>
              <a:rect r="r" b="b" t="t" l="l"/>
              <a:pathLst>
                <a:path h="3943726" w="668197">
                  <a:moveTo>
                    <a:pt x="203200" y="0"/>
                  </a:moveTo>
                  <a:lnTo>
                    <a:pt x="668197" y="0"/>
                  </a:lnTo>
                  <a:lnTo>
                    <a:pt x="464997" y="3943726"/>
                  </a:lnTo>
                  <a:lnTo>
                    <a:pt x="0" y="3943726"/>
                  </a:lnTo>
                  <a:lnTo>
                    <a:pt x="203200" y="0"/>
                  </a:lnTo>
                  <a:close/>
                </a:path>
              </a:pathLst>
            </a:custGeom>
            <a:gradFill rotWithShape="true">
              <a:gsLst>
                <a:gs pos="0">
                  <a:srgbClr val="5DE0E6">
                    <a:alpha val="100000"/>
                  </a:srgbClr>
                </a:gs>
                <a:gs pos="100000">
                  <a:srgbClr val="004AAD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5" id="15"/>
            <p:cNvSpPr txBox="true"/>
            <p:nvPr/>
          </p:nvSpPr>
          <p:spPr>
            <a:xfrm>
              <a:off x="101600" y="-38100"/>
              <a:ext cx="464997" cy="3981826"/>
            </a:xfrm>
            <a:prstGeom prst="rect">
              <a:avLst/>
            </a:prstGeom>
          </p:spPr>
          <p:txBody>
            <a:bodyPr anchor="ctr" rtlCol="false" tIns="26501" lIns="26501" bIns="26501" rIns="26501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2700000">
            <a:off x="-1037862" y="9498878"/>
            <a:ext cx="2857722" cy="626255"/>
          </a:xfrm>
          <a:custGeom>
            <a:avLst/>
            <a:gdLst/>
            <a:ahLst/>
            <a:cxnLst/>
            <a:rect r="r" b="b" t="t" l="l"/>
            <a:pathLst>
              <a:path h="626255" w="2857722">
                <a:moveTo>
                  <a:pt x="0" y="0"/>
                </a:moveTo>
                <a:lnTo>
                  <a:pt x="2857722" y="0"/>
                </a:lnTo>
                <a:lnTo>
                  <a:pt x="2857722" y="626255"/>
                </a:lnTo>
                <a:lnTo>
                  <a:pt x="0" y="62625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7000"/>
            </a:blip>
            <a:stretch>
              <a:fillRect l="-22095" t="0" r="-3456" b="0"/>
            </a:stretch>
          </a:blipFill>
        </p:spPr>
      </p:sp>
      <p:grpSp>
        <p:nvGrpSpPr>
          <p:cNvPr name="Group 17" id="17"/>
          <p:cNvGrpSpPr/>
          <p:nvPr/>
        </p:nvGrpSpPr>
        <p:grpSpPr>
          <a:xfrm rot="7918158">
            <a:off x="-164645" y="8605296"/>
            <a:ext cx="1111289" cy="4159929"/>
            <a:chOff x="0" y="0"/>
            <a:chExt cx="1053533" cy="3943726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053533" cy="3943726"/>
            </a:xfrm>
            <a:custGeom>
              <a:avLst/>
              <a:gdLst/>
              <a:ahLst/>
              <a:cxnLst/>
              <a:rect r="r" b="b" t="t" l="l"/>
              <a:pathLst>
                <a:path h="3943726" w="1053533">
                  <a:moveTo>
                    <a:pt x="203200" y="0"/>
                  </a:moveTo>
                  <a:lnTo>
                    <a:pt x="1053533" y="0"/>
                  </a:lnTo>
                  <a:lnTo>
                    <a:pt x="850333" y="3943726"/>
                  </a:lnTo>
                  <a:lnTo>
                    <a:pt x="0" y="3943726"/>
                  </a:lnTo>
                  <a:lnTo>
                    <a:pt x="203200" y="0"/>
                  </a:ln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100000"/>
                  </a:srgbClr>
                </a:gs>
                <a:gs pos="100000">
                  <a:srgbClr val="3533CD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9" id="19"/>
            <p:cNvSpPr txBox="true"/>
            <p:nvPr/>
          </p:nvSpPr>
          <p:spPr>
            <a:xfrm>
              <a:off x="101600" y="-38100"/>
              <a:ext cx="850333" cy="3981826"/>
            </a:xfrm>
            <a:prstGeom prst="rect">
              <a:avLst/>
            </a:prstGeom>
          </p:spPr>
          <p:txBody>
            <a:bodyPr anchor="ctr" rtlCol="false" tIns="26501" lIns="26501" bIns="26501" rIns="26501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1028700" y="654320"/>
            <a:ext cx="4283546" cy="748759"/>
            <a:chOff x="0" y="0"/>
            <a:chExt cx="5711394" cy="998346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589357" cy="998346"/>
            </a:xfrm>
            <a:custGeom>
              <a:avLst/>
              <a:gdLst/>
              <a:ahLst/>
              <a:cxnLst/>
              <a:rect r="r" b="b" t="t" l="l"/>
              <a:pathLst>
                <a:path h="998346" w="1589357">
                  <a:moveTo>
                    <a:pt x="0" y="0"/>
                  </a:moveTo>
                  <a:lnTo>
                    <a:pt x="1589357" y="0"/>
                  </a:lnTo>
                  <a:lnTo>
                    <a:pt x="1589357" y="998346"/>
                  </a:lnTo>
                  <a:lnTo>
                    <a:pt x="0" y="9983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TextBox 22" id="22"/>
            <p:cNvSpPr txBox="true"/>
            <p:nvPr/>
          </p:nvSpPr>
          <p:spPr>
            <a:xfrm rot="0">
              <a:off x="1821561" y="292570"/>
              <a:ext cx="3889834" cy="37510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343"/>
                </a:lnSpc>
              </a:pPr>
              <a:r>
                <a:rPr lang="en-US" b="true" sz="1674">
                  <a:gradFill>
                    <a:gsLst>
                      <a:gs pos="0">
                        <a:srgbClr val="000000">
                          <a:alpha val="100000"/>
                        </a:srgbClr>
                      </a:gs>
                      <a:gs pos="100000">
                        <a:srgbClr val="3533CD">
                          <a:alpha val="100000"/>
                        </a:srgbClr>
                      </a:gs>
                    </a:gsLst>
                    <a:lin ang="0"/>
                  </a:gradFill>
                  <a:latin typeface="Garet Bold"/>
                  <a:ea typeface="Garet Bold"/>
                  <a:cs typeface="Garet Bold"/>
                  <a:sym typeface="Garet Bold"/>
                </a:rPr>
                <a:t>SALAHUDDIN ASSOCIATES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8288000" y="1675692"/>
            <a:ext cx="9368086" cy="9368086"/>
            <a:chOff x="0" y="0"/>
            <a:chExt cx="812800" cy="8128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19169" y="19169"/>
              <a:ext cx="774461" cy="774461"/>
            </a:xfrm>
            <a:custGeom>
              <a:avLst/>
              <a:gdLst/>
              <a:ahLst/>
              <a:cxnLst/>
              <a:rect r="r" b="b" t="t" l="l"/>
              <a:pathLst>
                <a:path h="774461" w="774461">
                  <a:moveTo>
                    <a:pt x="419955" y="13555"/>
                  </a:moveTo>
                  <a:lnTo>
                    <a:pt x="760907" y="354507"/>
                  </a:lnTo>
                  <a:cubicBezTo>
                    <a:pt x="778980" y="372580"/>
                    <a:pt x="778980" y="401882"/>
                    <a:pt x="760907" y="419955"/>
                  </a:cubicBezTo>
                  <a:lnTo>
                    <a:pt x="419955" y="760907"/>
                  </a:lnTo>
                  <a:cubicBezTo>
                    <a:pt x="401882" y="778980"/>
                    <a:pt x="372580" y="778980"/>
                    <a:pt x="354507" y="760907"/>
                  </a:cubicBezTo>
                  <a:lnTo>
                    <a:pt x="13555" y="419955"/>
                  </a:lnTo>
                  <a:cubicBezTo>
                    <a:pt x="-4518" y="401882"/>
                    <a:pt x="-4518" y="372580"/>
                    <a:pt x="13555" y="354507"/>
                  </a:cubicBezTo>
                  <a:lnTo>
                    <a:pt x="354507" y="13555"/>
                  </a:lnTo>
                  <a:cubicBezTo>
                    <a:pt x="372580" y="-4518"/>
                    <a:pt x="401882" y="-4518"/>
                    <a:pt x="419955" y="13555"/>
                  </a:cubicBezTo>
                  <a:close/>
                </a:path>
              </a:pathLst>
            </a:custGeom>
            <a:blipFill>
              <a:blip r:embed="rId5"/>
              <a:stretch>
                <a:fillRect l="-25046" t="0" r="-25046" b="0"/>
              </a:stretch>
            </a:blipFill>
          </p:spPr>
        </p:sp>
      </p:grpSp>
      <p:sp>
        <p:nvSpPr>
          <p:cNvPr name="Freeform 25" id="25"/>
          <p:cNvSpPr/>
          <p:nvPr/>
        </p:nvSpPr>
        <p:spPr>
          <a:xfrm flipH="false" flipV="false" rot="0">
            <a:off x="1096215" y="2389905"/>
            <a:ext cx="2625183" cy="2625183"/>
          </a:xfrm>
          <a:custGeom>
            <a:avLst/>
            <a:gdLst/>
            <a:ahLst/>
            <a:cxnLst/>
            <a:rect r="r" b="b" t="t" l="l"/>
            <a:pathLst>
              <a:path h="2625183" w="2625183">
                <a:moveTo>
                  <a:pt x="0" y="0"/>
                </a:moveTo>
                <a:lnTo>
                  <a:pt x="2625183" y="0"/>
                </a:lnTo>
                <a:lnTo>
                  <a:pt x="2625183" y="2625183"/>
                </a:lnTo>
                <a:lnTo>
                  <a:pt x="0" y="262518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6171314" y="2904172"/>
            <a:ext cx="2934578" cy="1957408"/>
          </a:xfrm>
          <a:custGeom>
            <a:avLst/>
            <a:gdLst/>
            <a:ahLst/>
            <a:cxnLst/>
            <a:rect r="r" b="b" t="t" l="l"/>
            <a:pathLst>
              <a:path h="1957408" w="2934578">
                <a:moveTo>
                  <a:pt x="0" y="0"/>
                </a:moveTo>
                <a:lnTo>
                  <a:pt x="2934577" y="0"/>
                </a:lnTo>
                <a:lnTo>
                  <a:pt x="2934577" y="1957408"/>
                </a:lnTo>
                <a:lnTo>
                  <a:pt x="0" y="195740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-20452" r="0" b="-29468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9144000" y="3073563"/>
            <a:ext cx="2109835" cy="2109835"/>
          </a:xfrm>
          <a:custGeom>
            <a:avLst/>
            <a:gdLst/>
            <a:ahLst/>
            <a:cxnLst/>
            <a:rect r="r" b="b" t="t" l="l"/>
            <a:pathLst>
              <a:path h="2109835" w="2109835">
                <a:moveTo>
                  <a:pt x="0" y="0"/>
                </a:moveTo>
                <a:lnTo>
                  <a:pt x="2109835" y="0"/>
                </a:lnTo>
                <a:lnTo>
                  <a:pt x="2109835" y="2109834"/>
                </a:lnTo>
                <a:lnTo>
                  <a:pt x="0" y="210983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14549795" y="7685024"/>
            <a:ext cx="2759281" cy="1349555"/>
          </a:xfrm>
          <a:custGeom>
            <a:avLst/>
            <a:gdLst/>
            <a:ahLst/>
            <a:cxnLst/>
            <a:rect r="r" b="b" t="t" l="l"/>
            <a:pathLst>
              <a:path h="1349555" w="2759281">
                <a:moveTo>
                  <a:pt x="0" y="0"/>
                </a:moveTo>
                <a:lnTo>
                  <a:pt x="2759281" y="0"/>
                </a:lnTo>
                <a:lnTo>
                  <a:pt x="2759281" y="1349555"/>
                </a:lnTo>
                <a:lnTo>
                  <a:pt x="0" y="134955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11768948" y="3242896"/>
            <a:ext cx="2227803" cy="1772192"/>
          </a:xfrm>
          <a:custGeom>
            <a:avLst/>
            <a:gdLst/>
            <a:ahLst/>
            <a:cxnLst/>
            <a:rect r="r" b="b" t="t" l="l"/>
            <a:pathLst>
              <a:path h="1772192" w="2227803">
                <a:moveTo>
                  <a:pt x="0" y="0"/>
                </a:moveTo>
                <a:lnTo>
                  <a:pt x="2227803" y="0"/>
                </a:lnTo>
                <a:lnTo>
                  <a:pt x="2227803" y="1772192"/>
                </a:lnTo>
                <a:lnTo>
                  <a:pt x="0" y="177219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1486908" y="6633800"/>
            <a:ext cx="3001708" cy="818648"/>
          </a:xfrm>
          <a:custGeom>
            <a:avLst/>
            <a:gdLst/>
            <a:ahLst/>
            <a:cxnLst/>
            <a:rect r="r" b="b" t="t" l="l"/>
            <a:pathLst>
              <a:path h="818648" w="3001708">
                <a:moveTo>
                  <a:pt x="0" y="0"/>
                </a:moveTo>
                <a:lnTo>
                  <a:pt x="3001708" y="0"/>
                </a:lnTo>
                <a:lnTo>
                  <a:pt x="3001708" y="818648"/>
                </a:lnTo>
                <a:lnTo>
                  <a:pt x="0" y="81864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0">
            <a:off x="12080235" y="5343680"/>
            <a:ext cx="5497473" cy="1463474"/>
          </a:xfrm>
          <a:custGeom>
            <a:avLst/>
            <a:gdLst/>
            <a:ahLst/>
            <a:cxnLst/>
            <a:rect r="r" b="b" t="t" l="l"/>
            <a:pathLst>
              <a:path h="1463474" w="5497473">
                <a:moveTo>
                  <a:pt x="0" y="0"/>
                </a:moveTo>
                <a:lnTo>
                  <a:pt x="5497473" y="0"/>
                </a:lnTo>
                <a:lnTo>
                  <a:pt x="5497473" y="1463474"/>
                </a:lnTo>
                <a:lnTo>
                  <a:pt x="0" y="146347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-2363" r="0" b="0"/>
            </a:stretch>
          </a:blipFill>
        </p:spPr>
      </p:sp>
      <p:sp>
        <p:nvSpPr>
          <p:cNvPr name="Freeform 32" id="32"/>
          <p:cNvSpPr/>
          <p:nvPr/>
        </p:nvSpPr>
        <p:spPr>
          <a:xfrm flipH="false" flipV="false" rot="0">
            <a:off x="6227040" y="6898209"/>
            <a:ext cx="2136370" cy="2136370"/>
          </a:xfrm>
          <a:custGeom>
            <a:avLst/>
            <a:gdLst/>
            <a:ahLst/>
            <a:cxnLst/>
            <a:rect r="r" b="b" t="t" l="l"/>
            <a:pathLst>
              <a:path h="2136370" w="2136370">
                <a:moveTo>
                  <a:pt x="0" y="0"/>
                </a:moveTo>
                <a:lnTo>
                  <a:pt x="2136370" y="0"/>
                </a:lnTo>
                <a:lnTo>
                  <a:pt x="2136370" y="2136370"/>
                </a:lnTo>
                <a:lnTo>
                  <a:pt x="0" y="213637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33" id="33"/>
          <p:cNvSpPr/>
          <p:nvPr/>
        </p:nvSpPr>
        <p:spPr>
          <a:xfrm flipH="false" flipV="false" rot="0">
            <a:off x="8668210" y="5388010"/>
            <a:ext cx="3100738" cy="1185849"/>
          </a:xfrm>
          <a:custGeom>
            <a:avLst/>
            <a:gdLst/>
            <a:ahLst/>
            <a:cxnLst/>
            <a:rect r="r" b="b" t="t" l="l"/>
            <a:pathLst>
              <a:path h="1185849" w="3100738">
                <a:moveTo>
                  <a:pt x="0" y="0"/>
                </a:moveTo>
                <a:lnTo>
                  <a:pt x="3100738" y="0"/>
                </a:lnTo>
                <a:lnTo>
                  <a:pt x="3100738" y="1185849"/>
                </a:lnTo>
                <a:lnTo>
                  <a:pt x="0" y="1185849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-18153" t="-128618" r="-20689" b="-134427"/>
            </a:stretch>
          </a:blipFill>
        </p:spPr>
      </p:sp>
      <p:sp>
        <p:nvSpPr>
          <p:cNvPr name="Freeform 34" id="34"/>
          <p:cNvSpPr/>
          <p:nvPr/>
        </p:nvSpPr>
        <p:spPr>
          <a:xfrm flipH="false" flipV="false" rot="0">
            <a:off x="11709967" y="7519138"/>
            <a:ext cx="1941554" cy="1863892"/>
          </a:xfrm>
          <a:custGeom>
            <a:avLst/>
            <a:gdLst/>
            <a:ahLst/>
            <a:cxnLst/>
            <a:rect r="r" b="b" t="t" l="l"/>
            <a:pathLst>
              <a:path h="1863892" w="1941554">
                <a:moveTo>
                  <a:pt x="0" y="0"/>
                </a:moveTo>
                <a:lnTo>
                  <a:pt x="1941554" y="0"/>
                </a:lnTo>
                <a:lnTo>
                  <a:pt x="1941554" y="1863892"/>
                </a:lnTo>
                <a:lnTo>
                  <a:pt x="0" y="1863892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35" id="35"/>
          <p:cNvSpPr/>
          <p:nvPr/>
        </p:nvSpPr>
        <p:spPr>
          <a:xfrm flipH="false" flipV="false" rot="0">
            <a:off x="1096215" y="7878101"/>
            <a:ext cx="4769552" cy="1003097"/>
          </a:xfrm>
          <a:custGeom>
            <a:avLst/>
            <a:gdLst/>
            <a:ahLst/>
            <a:cxnLst/>
            <a:rect r="r" b="b" t="t" l="l"/>
            <a:pathLst>
              <a:path h="1003097" w="4769552">
                <a:moveTo>
                  <a:pt x="0" y="0"/>
                </a:moveTo>
                <a:lnTo>
                  <a:pt x="4769553" y="0"/>
                </a:lnTo>
                <a:lnTo>
                  <a:pt x="4769553" y="1003097"/>
                </a:lnTo>
                <a:lnTo>
                  <a:pt x="0" y="1003097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-57194" r="0" b="-66281"/>
            </a:stretch>
          </a:blipFill>
        </p:spPr>
      </p:sp>
      <p:sp>
        <p:nvSpPr>
          <p:cNvPr name="Freeform 36" id="36"/>
          <p:cNvSpPr/>
          <p:nvPr/>
        </p:nvSpPr>
        <p:spPr>
          <a:xfrm flipH="false" flipV="false" rot="0">
            <a:off x="1272400" y="5196096"/>
            <a:ext cx="3430723" cy="891988"/>
          </a:xfrm>
          <a:custGeom>
            <a:avLst/>
            <a:gdLst/>
            <a:ahLst/>
            <a:cxnLst/>
            <a:rect r="r" b="b" t="t" l="l"/>
            <a:pathLst>
              <a:path h="891988" w="3430723">
                <a:moveTo>
                  <a:pt x="0" y="0"/>
                </a:moveTo>
                <a:lnTo>
                  <a:pt x="3430723" y="0"/>
                </a:lnTo>
                <a:lnTo>
                  <a:pt x="3430723" y="891988"/>
                </a:lnTo>
                <a:lnTo>
                  <a:pt x="0" y="89198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7" id="37"/>
          <p:cNvSpPr/>
          <p:nvPr/>
        </p:nvSpPr>
        <p:spPr>
          <a:xfrm flipH="false" flipV="false" rot="0">
            <a:off x="3721398" y="2870473"/>
            <a:ext cx="2144369" cy="1798503"/>
          </a:xfrm>
          <a:custGeom>
            <a:avLst/>
            <a:gdLst/>
            <a:ahLst/>
            <a:cxnLst/>
            <a:rect r="r" b="b" t="t" l="l"/>
            <a:pathLst>
              <a:path h="1798503" w="2144369">
                <a:moveTo>
                  <a:pt x="0" y="0"/>
                </a:moveTo>
                <a:lnTo>
                  <a:pt x="2144370" y="0"/>
                </a:lnTo>
                <a:lnTo>
                  <a:pt x="2144370" y="1798503"/>
                </a:lnTo>
                <a:lnTo>
                  <a:pt x="0" y="1798503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Freeform 38" id="38"/>
          <p:cNvSpPr/>
          <p:nvPr/>
        </p:nvSpPr>
        <p:spPr>
          <a:xfrm flipH="false" flipV="false" rot="0">
            <a:off x="14765769" y="3314027"/>
            <a:ext cx="2268332" cy="1547553"/>
          </a:xfrm>
          <a:custGeom>
            <a:avLst/>
            <a:gdLst/>
            <a:ahLst/>
            <a:cxnLst/>
            <a:rect r="r" b="b" t="t" l="l"/>
            <a:pathLst>
              <a:path h="1547553" w="2268332">
                <a:moveTo>
                  <a:pt x="0" y="0"/>
                </a:moveTo>
                <a:lnTo>
                  <a:pt x="2268331" y="0"/>
                </a:lnTo>
                <a:lnTo>
                  <a:pt x="2268331" y="1547553"/>
                </a:lnTo>
                <a:lnTo>
                  <a:pt x="0" y="1547553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0" t="0" r="0" b="0"/>
            </a:stretch>
          </a:blipFill>
        </p:spPr>
      </p:sp>
      <p:sp>
        <p:nvSpPr>
          <p:cNvPr name="Freeform 39" id="39"/>
          <p:cNvSpPr/>
          <p:nvPr/>
        </p:nvSpPr>
        <p:spPr>
          <a:xfrm flipH="false" flipV="false" rot="0">
            <a:off x="8668210" y="7316073"/>
            <a:ext cx="2735005" cy="1942227"/>
          </a:xfrm>
          <a:custGeom>
            <a:avLst/>
            <a:gdLst/>
            <a:ahLst/>
            <a:cxnLst/>
            <a:rect r="r" b="b" t="t" l="l"/>
            <a:pathLst>
              <a:path h="1942227" w="2735005">
                <a:moveTo>
                  <a:pt x="0" y="0"/>
                </a:moveTo>
                <a:lnTo>
                  <a:pt x="2735005" y="0"/>
                </a:lnTo>
                <a:lnTo>
                  <a:pt x="2735005" y="1942227"/>
                </a:lnTo>
                <a:lnTo>
                  <a:pt x="0" y="1942227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 l="0" t="-17384" r="0" b="-23432"/>
            </a:stretch>
          </a:blipFill>
        </p:spPr>
      </p:sp>
      <p:sp>
        <p:nvSpPr>
          <p:cNvPr name="Freeform 40" id="40"/>
          <p:cNvSpPr/>
          <p:nvPr/>
        </p:nvSpPr>
        <p:spPr>
          <a:xfrm flipH="false" flipV="false" rot="0">
            <a:off x="5392263" y="4962243"/>
            <a:ext cx="3062597" cy="1359693"/>
          </a:xfrm>
          <a:custGeom>
            <a:avLst/>
            <a:gdLst/>
            <a:ahLst/>
            <a:cxnLst/>
            <a:rect r="r" b="b" t="t" l="l"/>
            <a:pathLst>
              <a:path h="1359693" w="3062597">
                <a:moveTo>
                  <a:pt x="0" y="0"/>
                </a:moveTo>
                <a:lnTo>
                  <a:pt x="3062597" y="0"/>
                </a:lnTo>
                <a:lnTo>
                  <a:pt x="3062597" y="1359694"/>
                </a:lnTo>
                <a:lnTo>
                  <a:pt x="0" y="1359694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 l="-24046" t="-71031" r="-23119" b="-77259"/>
            </a:stretch>
          </a:blipFill>
        </p:spPr>
      </p:sp>
      <p:sp>
        <p:nvSpPr>
          <p:cNvPr name="TextBox 41" id="41"/>
          <p:cNvSpPr txBox="true"/>
          <p:nvPr/>
        </p:nvSpPr>
        <p:spPr>
          <a:xfrm rot="0">
            <a:off x="955292" y="1942526"/>
            <a:ext cx="17332708" cy="8881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67"/>
              </a:lnSpc>
            </a:pPr>
            <a:r>
              <a:rPr lang="en-US" b="true" sz="6300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3533CD">
                        <a:alpha val="100000"/>
                      </a:srgbClr>
                    </a:gs>
                  </a:gsLst>
                  <a:lin ang="0"/>
                </a:gradFill>
                <a:latin typeface="Garet Bold"/>
                <a:ea typeface="Garet Bold"/>
                <a:cs typeface="Garet Bold"/>
                <a:sym typeface="Garet Bold"/>
              </a:rPr>
              <a:t>SOME OF OUR HIGH PROFILED CL</a:t>
            </a:r>
            <a:r>
              <a:rPr lang="en-US" b="true" sz="6300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3533CD">
                        <a:alpha val="100000"/>
                      </a:srgbClr>
                    </a:gs>
                  </a:gsLst>
                  <a:lin ang="0"/>
                </a:gradFill>
                <a:latin typeface="Garet Bold"/>
                <a:ea typeface="Garet Bold"/>
                <a:cs typeface="Garet Bold"/>
                <a:sym typeface="Garet Bold"/>
              </a:rPr>
              <a:t>IENTS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B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8100000">
            <a:off x="20705248" y="-2422064"/>
            <a:ext cx="3456456" cy="11815284"/>
            <a:chOff x="0" y="0"/>
            <a:chExt cx="910342" cy="311184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10342" cy="3111844"/>
            </a:xfrm>
            <a:custGeom>
              <a:avLst/>
              <a:gdLst/>
              <a:ahLst/>
              <a:cxnLst/>
              <a:rect r="r" b="b" t="t" l="l"/>
              <a:pathLst>
                <a:path h="3111844" w="910342">
                  <a:moveTo>
                    <a:pt x="203200" y="0"/>
                  </a:moveTo>
                  <a:lnTo>
                    <a:pt x="910342" y="0"/>
                  </a:lnTo>
                  <a:lnTo>
                    <a:pt x="707142" y="3111844"/>
                  </a:lnTo>
                  <a:lnTo>
                    <a:pt x="0" y="3111844"/>
                  </a:lnTo>
                  <a:lnTo>
                    <a:pt x="203200" y="0"/>
                  </a:lnTo>
                  <a:close/>
                </a:path>
              </a:pathLst>
            </a:custGeom>
            <a:gradFill rotWithShape="true">
              <a:gsLst>
                <a:gs pos="0">
                  <a:srgbClr val="5DE0E6">
                    <a:alpha val="100000"/>
                  </a:srgbClr>
                </a:gs>
                <a:gs pos="100000">
                  <a:srgbClr val="004AAD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101600" y="-38100"/>
              <a:ext cx="707142" cy="314994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-2587936">
            <a:off x="16863667" y="-3487695"/>
            <a:ext cx="1962373" cy="10172185"/>
            <a:chOff x="0" y="0"/>
            <a:chExt cx="760806" cy="394372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60806" cy="3943726"/>
            </a:xfrm>
            <a:custGeom>
              <a:avLst/>
              <a:gdLst/>
              <a:ahLst/>
              <a:cxnLst/>
              <a:rect r="r" b="b" t="t" l="l"/>
              <a:pathLst>
                <a:path h="3943726" w="760806">
                  <a:moveTo>
                    <a:pt x="203200" y="0"/>
                  </a:moveTo>
                  <a:lnTo>
                    <a:pt x="760806" y="0"/>
                  </a:lnTo>
                  <a:lnTo>
                    <a:pt x="557606" y="3943726"/>
                  </a:lnTo>
                  <a:lnTo>
                    <a:pt x="0" y="3943726"/>
                  </a:lnTo>
                  <a:lnTo>
                    <a:pt x="203200" y="0"/>
                  </a:lnTo>
                  <a:close/>
                </a:path>
              </a:pathLst>
            </a:custGeom>
            <a:gradFill rotWithShape="true">
              <a:gsLst>
                <a:gs pos="0">
                  <a:srgbClr val="5DE0E6">
                    <a:alpha val="100000"/>
                  </a:srgbClr>
                </a:gs>
                <a:gs pos="100000">
                  <a:srgbClr val="004AAD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7" id="7"/>
            <p:cNvSpPr txBox="true"/>
            <p:nvPr/>
          </p:nvSpPr>
          <p:spPr>
            <a:xfrm>
              <a:off x="101600" y="-38100"/>
              <a:ext cx="557606" cy="39818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-7806094">
            <a:off x="14295154" y="1275625"/>
            <a:ext cx="5477894" cy="1200452"/>
          </a:xfrm>
          <a:custGeom>
            <a:avLst/>
            <a:gdLst/>
            <a:ahLst/>
            <a:cxnLst/>
            <a:rect r="r" b="b" t="t" l="l"/>
            <a:pathLst>
              <a:path h="1200452" w="5477894">
                <a:moveTo>
                  <a:pt x="0" y="0"/>
                </a:moveTo>
                <a:lnTo>
                  <a:pt x="5477893" y="0"/>
                </a:lnTo>
                <a:lnTo>
                  <a:pt x="5477893" y="1200452"/>
                </a:lnTo>
                <a:lnTo>
                  <a:pt x="0" y="12004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7000"/>
            </a:blip>
            <a:stretch>
              <a:fillRect l="-22095" t="0" r="-3456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-2587936">
            <a:off x="16998796" y="-3714307"/>
            <a:ext cx="2049214" cy="7974061"/>
            <a:chOff x="0" y="0"/>
            <a:chExt cx="1013479" cy="3943726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013479" cy="3943726"/>
            </a:xfrm>
            <a:custGeom>
              <a:avLst/>
              <a:gdLst/>
              <a:ahLst/>
              <a:cxnLst/>
              <a:rect r="r" b="b" t="t" l="l"/>
              <a:pathLst>
                <a:path h="3943726" w="1013479">
                  <a:moveTo>
                    <a:pt x="203200" y="0"/>
                  </a:moveTo>
                  <a:lnTo>
                    <a:pt x="1013479" y="0"/>
                  </a:lnTo>
                  <a:lnTo>
                    <a:pt x="810278" y="3943726"/>
                  </a:lnTo>
                  <a:lnTo>
                    <a:pt x="0" y="3943726"/>
                  </a:lnTo>
                  <a:lnTo>
                    <a:pt x="203200" y="0"/>
                  </a:ln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100000"/>
                  </a:srgbClr>
                </a:gs>
                <a:gs pos="100000">
                  <a:srgbClr val="3533CD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1" id="11"/>
            <p:cNvSpPr txBox="true"/>
            <p:nvPr/>
          </p:nvSpPr>
          <p:spPr>
            <a:xfrm>
              <a:off x="101600" y="-38100"/>
              <a:ext cx="810279" cy="39818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-2700000">
            <a:off x="449357" y="6916439"/>
            <a:ext cx="1158687" cy="6457414"/>
          </a:xfrm>
          <a:custGeom>
            <a:avLst/>
            <a:gdLst/>
            <a:ahLst/>
            <a:cxnLst/>
            <a:rect r="r" b="b" t="t" l="l"/>
            <a:pathLst>
              <a:path h="6457414" w="1158687">
                <a:moveTo>
                  <a:pt x="0" y="0"/>
                </a:moveTo>
                <a:lnTo>
                  <a:pt x="1158686" y="0"/>
                </a:lnTo>
                <a:lnTo>
                  <a:pt x="1158686" y="6457414"/>
                </a:lnTo>
                <a:lnTo>
                  <a:pt x="0" y="64574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05286" t="0" r="-14595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7918158">
            <a:off x="76489" y="7333390"/>
            <a:ext cx="899121" cy="5306652"/>
            <a:chOff x="0" y="0"/>
            <a:chExt cx="668197" cy="3943726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668197" cy="3943726"/>
            </a:xfrm>
            <a:custGeom>
              <a:avLst/>
              <a:gdLst/>
              <a:ahLst/>
              <a:cxnLst/>
              <a:rect r="r" b="b" t="t" l="l"/>
              <a:pathLst>
                <a:path h="3943726" w="668197">
                  <a:moveTo>
                    <a:pt x="203200" y="0"/>
                  </a:moveTo>
                  <a:lnTo>
                    <a:pt x="668197" y="0"/>
                  </a:lnTo>
                  <a:lnTo>
                    <a:pt x="464997" y="3943726"/>
                  </a:lnTo>
                  <a:lnTo>
                    <a:pt x="0" y="3943726"/>
                  </a:lnTo>
                  <a:lnTo>
                    <a:pt x="203200" y="0"/>
                  </a:lnTo>
                  <a:close/>
                </a:path>
              </a:pathLst>
            </a:custGeom>
            <a:gradFill rotWithShape="true">
              <a:gsLst>
                <a:gs pos="0">
                  <a:srgbClr val="5DE0E6">
                    <a:alpha val="100000"/>
                  </a:srgbClr>
                </a:gs>
                <a:gs pos="100000">
                  <a:srgbClr val="004AAD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5" id="15"/>
            <p:cNvSpPr txBox="true"/>
            <p:nvPr/>
          </p:nvSpPr>
          <p:spPr>
            <a:xfrm>
              <a:off x="101600" y="-38100"/>
              <a:ext cx="464997" cy="3981826"/>
            </a:xfrm>
            <a:prstGeom prst="rect">
              <a:avLst/>
            </a:prstGeom>
          </p:spPr>
          <p:txBody>
            <a:bodyPr anchor="ctr" rtlCol="false" tIns="26501" lIns="26501" bIns="26501" rIns="26501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2700000">
            <a:off x="-1037862" y="9498878"/>
            <a:ext cx="2857722" cy="626255"/>
          </a:xfrm>
          <a:custGeom>
            <a:avLst/>
            <a:gdLst/>
            <a:ahLst/>
            <a:cxnLst/>
            <a:rect r="r" b="b" t="t" l="l"/>
            <a:pathLst>
              <a:path h="626255" w="2857722">
                <a:moveTo>
                  <a:pt x="0" y="0"/>
                </a:moveTo>
                <a:lnTo>
                  <a:pt x="2857722" y="0"/>
                </a:lnTo>
                <a:lnTo>
                  <a:pt x="2857722" y="626255"/>
                </a:lnTo>
                <a:lnTo>
                  <a:pt x="0" y="62625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7000"/>
            </a:blip>
            <a:stretch>
              <a:fillRect l="-22095" t="0" r="-3456" b="0"/>
            </a:stretch>
          </a:blipFill>
        </p:spPr>
      </p:sp>
      <p:grpSp>
        <p:nvGrpSpPr>
          <p:cNvPr name="Group 17" id="17"/>
          <p:cNvGrpSpPr/>
          <p:nvPr/>
        </p:nvGrpSpPr>
        <p:grpSpPr>
          <a:xfrm rot="7918158">
            <a:off x="-164645" y="8605296"/>
            <a:ext cx="1111289" cy="4159929"/>
            <a:chOff x="0" y="0"/>
            <a:chExt cx="1053533" cy="3943726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053533" cy="3943726"/>
            </a:xfrm>
            <a:custGeom>
              <a:avLst/>
              <a:gdLst/>
              <a:ahLst/>
              <a:cxnLst/>
              <a:rect r="r" b="b" t="t" l="l"/>
              <a:pathLst>
                <a:path h="3943726" w="1053533">
                  <a:moveTo>
                    <a:pt x="203200" y="0"/>
                  </a:moveTo>
                  <a:lnTo>
                    <a:pt x="1053533" y="0"/>
                  </a:lnTo>
                  <a:lnTo>
                    <a:pt x="850333" y="3943726"/>
                  </a:lnTo>
                  <a:lnTo>
                    <a:pt x="0" y="3943726"/>
                  </a:lnTo>
                  <a:lnTo>
                    <a:pt x="203200" y="0"/>
                  </a:ln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100000"/>
                  </a:srgbClr>
                </a:gs>
                <a:gs pos="100000">
                  <a:srgbClr val="3533CD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9" id="19"/>
            <p:cNvSpPr txBox="true"/>
            <p:nvPr/>
          </p:nvSpPr>
          <p:spPr>
            <a:xfrm>
              <a:off x="101600" y="-38100"/>
              <a:ext cx="850333" cy="3981826"/>
            </a:xfrm>
            <a:prstGeom prst="rect">
              <a:avLst/>
            </a:prstGeom>
          </p:spPr>
          <p:txBody>
            <a:bodyPr anchor="ctr" rtlCol="false" tIns="26501" lIns="26501" bIns="26501" rIns="26501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1028700" y="654320"/>
            <a:ext cx="4283546" cy="748759"/>
            <a:chOff x="0" y="0"/>
            <a:chExt cx="5711394" cy="998346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589357" cy="998346"/>
            </a:xfrm>
            <a:custGeom>
              <a:avLst/>
              <a:gdLst/>
              <a:ahLst/>
              <a:cxnLst/>
              <a:rect r="r" b="b" t="t" l="l"/>
              <a:pathLst>
                <a:path h="998346" w="1589357">
                  <a:moveTo>
                    <a:pt x="0" y="0"/>
                  </a:moveTo>
                  <a:lnTo>
                    <a:pt x="1589357" y="0"/>
                  </a:lnTo>
                  <a:lnTo>
                    <a:pt x="1589357" y="998346"/>
                  </a:lnTo>
                  <a:lnTo>
                    <a:pt x="0" y="9983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TextBox 22" id="22"/>
            <p:cNvSpPr txBox="true"/>
            <p:nvPr/>
          </p:nvSpPr>
          <p:spPr>
            <a:xfrm rot="0">
              <a:off x="1821561" y="292570"/>
              <a:ext cx="3889834" cy="37510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343"/>
                </a:lnSpc>
              </a:pPr>
              <a:r>
                <a:rPr lang="en-US" b="true" sz="1674">
                  <a:gradFill>
                    <a:gsLst>
                      <a:gs pos="0">
                        <a:srgbClr val="000000">
                          <a:alpha val="100000"/>
                        </a:srgbClr>
                      </a:gs>
                      <a:gs pos="100000">
                        <a:srgbClr val="3533CD">
                          <a:alpha val="100000"/>
                        </a:srgbClr>
                      </a:gs>
                    </a:gsLst>
                    <a:lin ang="0"/>
                  </a:gradFill>
                  <a:latin typeface="Garet Bold"/>
                  <a:ea typeface="Garet Bold"/>
                  <a:cs typeface="Garet Bold"/>
                  <a:sym typeface="Garet Bold"/>
                </a:rPr>
                <a:t>SALAHUDDIN ASSOCIATES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8288000" y="1675692"/>
            <a:ext cx="9368086" cy="9368086"/>
            <a:chOff x="0" y="0"/>
            <a:chExt cx="812800" cy="8128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19169" y="19169"/>
              <a:ext cx="774461" cy="774461"/>
            </a:xfrm>
            <a:custGeom>
              <a:avLst/>
              <a:gdLst/>
              <a:ahLst/>
              <a:cxnLst/>
              <a:rect r="r" b="b" t="t" l="l"/>
              <a:pathLst>
                <a:path h="774461" w="774461">
                  <a:moveTo>
                    <a:pt x="419955" y="13555"/>
                  </a:moveTo>
                  <a:lnTo>
                    <a:pt x="760907" y="354507"/>
                  </a:lnTo>
                  <a:cubicBezTo>
                    <a:pt x="778980" y="372580"/>
                    <a:pt x="778980" y="401882"/>
                    <a:pt x="760907" y="419955"/>
                  </a:cubicBezTo>
                  <a:lnTo>
                    <a:pt x="419955" y="760907"/>
                  </a:lnTo>
                  <a:cubicBezTo>
                    <a:pt x="401882" y="778980"/>
                    <a:pt x="372580" y="778980"/>
                    <a:pt x="354507" y="760907"/>
                  </a:cubicBezTo>
                  <a:lnTo>
                    <a:pt x="13555" y="419955"/>
                  </a:lnTo>
                  <a:cubicBezTo>
                    <a:pt x="-4518" y="401882"/>
                    <a:pt x="-4518" y="372580"/>
                    <a:pt x="13555" y="354507"/>
                  </a:cubicBezTo>
                  <a:lnTo>
                    <a:pt x="354507" y="13555"/>
                  </a:lnTo>
                  <a:cubicBezTo>
                    <a:pt x="372580" y="-4518"/>
                    <a:pt x="401882" y="-4518"/>
                    <a:pt x="419955" y="13555"/>
                  </a:cubicBezTo>
                  <a:close/>
                </a:path>
              </a:pathLst>
            </a:custGeom>
            <a:blipFill>
              <a:blip r:embed="rId5"/>
              <a:stretch>
                <a:fillRect l="-25046" t="0" r="-25046" b="0"/>
              </a:stretch>
            </a:blipFill>
          </p:spPr>
        </p:sp>
      </p:grpSp>
      <p:sp>
        <p:nvSpPr>
          <p:cNvPr name="Freeform 25" id="25"/>
          <p:cNvSpPr/>
          <p:nvPr/>
        </p:nvSpPr>
        <p:spPr>
          <a:xfrm flipH="false" flipV="false" rot="0">
            <a:off x="1037685" y="3565811"/>
            <a:ext cx="1529380" cy="1481944"/>
          </a:xfrm>
          <a:custGeom>
            <a:avLst/>
            <a:gdLst/>
            <a:ahLst/>
            <a:cxnLst/>
            <a:rect r="r" b="b" t="t" l="l"/>
            <a:pathLst>
              <a:path h="1481944" w="1529380">
                <a:moveTo>
                  <a:pt x="0" y="0"/>
                </a:moveTo>
                <a:lnTo>
                  <a:pt x="1529381" y="0"/>
                </a:lnTo>
                <a:lnTo>
                  <a:pt x="1529381" y="1481945"/>
                </a:lnTo>
                <a:lnTo>
                  <a:pt x="0" y="148194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38622" t="0" r="-3364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7251962" y="3505031"/>
            <a:ext cx="1704966" cy="1704966"/>
          </a:xfrm>
          <a:custGeom>
            <a:avLst/>
            <a:gdLst/>
            <a:ahLst/>
            <a:cxnLst/>
            <a:rect r="r" b="b" t="t" l="l"/>
            <a:pathLst>
              <a:path h="1704966" w="1704966">
                <a:moveTo>
                  <a:pt x="0" y="0"/>
                </a:moveTo>
                <a:lnTo>
                  <a:pt x="1704966" y="0"/>
                </a:lnTo>
                <a:lnTo>
                  <a:pt x="1704966" y="1704966"/>
                </a:lnTo>
                <a:lnTo>
                  <a:pt x="0" y="170496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955292" y="7890783"/>
            <a:ext cx="3653529" cy="1143250"/>
          </a:xfrm>
          <a:custGeom>
            <a:avLst/>
            <a:gdLst/>
            <a:ahLst/>
            <a:cxnLst/>
            <a:rect r="r" b="b" t="t" l="l"/>
            <a:pathLst>
              <a:path h="1143250" w="3653529">
                <a:moveTo>
                  <a:pt x="0" y="0"/>
                </a:moveTo>
                <a:lnTo>
                  <a:pt x="3653530" y="0"/>
                </a:lnTo>
                <a:lnTo>
                  <a:pt x="3653530" y="1143250"/>
                </a:lnTo>
                <a:lnTo>
                  <a:pt x="0" y="114325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3211669" y="3629528"/>
            <a:ext cx="1455973" cy="1455973"/>
          </a:xfrm>
          <a:custGeom>
            <a:avLst/>
            <a:gdLst/>
            <a:ahLst/>
            <a:cxnLst/>
            <a:rect r="r" b="b" t="t" l="l"/>
            <a:pathLst>
              <a:path h="1455973" w="1455973">
                <a:moveTo>
                  <a:pt x="0" y="0"/>
                </a:moveTo>
                <a:lnTo>
                  <a:pt x="1455973" y="0"/>
                </a:lnTo>
                <a:lnTo>
                  <a:pt x="1455973" y="1455972"/>
                </a:lnTo>
                <a:lnTo>
                  <a:pt x="0" y="145597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4186965" y="5866397"/>
            <a:ext cx="3831754" cy="1024994"/>
          </a:xfrm>
          <a:custGeom>
            <a:avLst/>
            <a:gdLst/>
            <a:ahLst/>
            <a:cxnLst/>
            <a:rect r="r" b="b" t="t" l="l"/>
            <a:pathLst>
              <a:path h="1024994" w="3831754">
                <a:moveTo>
                  <a:pt x="0" y="0"/>
                </a:moveTo>
                <a:lnTo>
                  <a:pt x="3831755" y="0"/>
                </a:lnTo>
                <a:lnTo>
                  <a:pt x="3831755" y="1024994"/>
                </a:lnTo>
                <a:lnTo>
                  <a:pt x="0" y="102499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5266767" y="3565811"/>
            <a:ext cx="1681277" cy="1681277"/>
          </a:xfrm>
          <a:custGeom>
            <a:avLst/>
            <a:gdLst/>
            <a:ahLst/>
            <a:cxnLst/>
            <a:rect r="r" b="b" t="t" l="l"/>
            <a:pathLst>
              <a:path h="1681277" w="1681277">
                <a:moveTo>
                  <a:pt x="0" y="0"/>
                </a:moveTo>
                <a:lnTo>
                  <a:pt x="1681277" y="0"/>
                </a:lnTo>
                <a:lnTo>
                  <a:pt x="1681277" y="1681278"/>
                </a:lnTo>
                <a:lnTo>
                  <a:pt x="0" y="168127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0">
            <a:off x="5079077" y="7633676"/>
            <a:ext cx="2327247" cy="1303258"/>
          </a:xfrm>
          <a:custGeom>
            <a:avLst/>
            <a:gdLst/>
            <a:ahLst/>
            <a:cxnLst/>
            <a:rect r="r" b="b" t="t" l="l"/>
            <a:pathLst>
              <a:path h="1303258" w="2327247">
                <a:moveTo>
                  <a:pt x="0" y="0"/>
                </a:moveTo>
                <a:lnTo>
                  <a:pt x="2327247" y="0"/>
                </a:lnTo>
                <a:lnTo>
                  <a:pt x="2327247" y="1303258"/>
                </a:lnTo>
                <a:lnTo>
                  <a:pt x="0" y="130325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32" id="32"/>
          <p:cNvSpPr/>
          <p:nvPr/>
        </p:nvSpPr>
        <p:spPr>
          <a:xfrm flipH="false" flipV="false" rot="0">
            <a:off x="13737246" y="3855007"/>
            <a:ext cx="4453622" cy="1192749"/>
          </a:xfrm>
          <a:custGeom>
            <a:avLst/>
            <a:gdLst/>
            <a:ahLst/>
            <a:cxnLst/>
            <a:rect r="r" b="b" t="t" l="l"/>
            <a:pathLst>
              <a:path h="1192749" w="4453622">
                <a:moveTo>
                  <a:pt x="0" y="0"/>
                </a:moveTo>
                <a:lnTo>
                  <a:pt x="4453622" y="0"/>
                </a:lnTo>
                <a:lnTo>
                  <a:pt x="4453622" y="1192749"/>
                </a:lnTo>
                <a:lnTo>
                  <a:pt x="0" y="1192749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-142462" r="0" b="-130928"/>
            </a:stretch>
          </a:blipFill>
        </p:spPr>
      </p:sp>
      <p:sp>
        <p:nvSpPr>
          <p:cNvPr name="Freeform 33" id="33"/>
          <p:cNvSpPr/>
          <p:nvPr/>
        </p:nvSpPr>
        <p:spPr>
          <a:xfrm flipH="false" flipV="false" rot="0">
            <a:off x="11401299" y="8091541"/>
            <a:ext cx="5632801" cy="681473"/>
          </a:xfrm>
          <a:custGeom>
            <a:avLst/>
            <a:gdLst/>
            <a:ahLst/>
            <a:cxnLst/>
            <a:rect r="r" b="b" t="t" l="l"/>
            <a:pathLst>
              <a:path h="681473" w="5632801">
                <a:moveTo>
                  <a:pt x="0" y="0"/>
                </a:moveTo>
                <a:lnTo>
                  <a:pt x="5632801" y="0"/>
                </a:lnTo>
                <a:lnTo>
                  <a:pt x="5632801" y="681473"/>
                </a:lnTo>
                <a:lnTo>
                  <a:pt x="0" y="681473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Freeform 34" id="34"/>
          <p:cNvSpPr/>
          <p:nvPr/>
        </p:nvSpPr>
        <p:spPr>
          <a:xfrm flipH="false" flipV="false" rot="0">
            <a:off x="13651521" y="5894107"/>
            <a:ext cx="4063661" cy="931256"/>
          </a:xfrm>
          <a:custGeom>
            <a:avLst/>
            <a:gdLst/>
            <a:ahLst/>
            <a:cxnLst/>
            <a:rect r="r" b="b" t="t" l="l"/>
            <a:pathLst>
              <a:path h="931256" w="4063661">
                <a:moveTo>
                  <a:pt x="0" y="0"/>
                </a:moveTo>
                <a:lnTo>
                  <a:pt x="4063661" y="0"/>
                </a:lnTo>
                <a:lnTo>
                  <a:pt x="4063661" y="931255"/>
                </a:lnTo>
                <a:lnTo>
                  <a:pt x="0" y="931255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35" id="35"/>
          <p:cNvSpPr/>
          <p:nvPr/>
        </p:nvSpPr>
        <p:spPr>
          <a:xfrm flipH="false" flipV="false" rot="0">
            <a:off x="8673253" y="6264730"/>
            <a:ext cx="4721419" cy="626661"/>
          </a:xfrm>
          <a:custGeom>
            <a:avLst/>
            <a:gdLst/>
            <a:ahLst/>
            <a:cxnLst/>
            <a:rect r="r" b="b" t="t" l="l"/>
            <a:pathLst>
              <a:path h="626661" w="4721419">
                <a:moveTo>
                  <a:pt x="0" y="0"/>
                </a:moveTo>
                <a:lnTo>
                  <a:pt x="4721419" y="0"/>
                </a:lnTo>
                <a:lnTo>
                  <a:pt x="4721419" y="626661"/>
                </a:lnTo>
                <a:lnTo>
                  <a:pt x="0" y="626661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Freeform 36" id="36"/>
          <p:cNvSpPr/>
          <p:nvPr/>
        </p:nvSpPr>
        <p:spPr>
          <a:xfrm flipH="false" flipV="false" rot="0">
            <a:off x="738411" y="5782926"/>
            <a:ext cx="3141253" cy="1240663"/>
          </a:xfrm>
          <a:custGeom>
            <a:avLst/>
            <a:gdLst/>
            <a:ahLst/>
            <a:cxnLst/>
            <a:rect r="r" b="b" t="t" l="l"/>
            <a:pathLst>
              <a:path h="1240663" w="3141253">
                <a:moveTo>
                  <a:pt x="0" y="0"/>
                </a:moveTo>
                <a:lnTo>
                  <a:pt x="3141253" y="0"/>
                </a:lnTo>
                <a:lnTo>
                  <a:pt x="3141253" y="1240663"/>
                </a:lnTo>
                <a:lnTo>
                  <a:pt x="0" y="1240663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Freeform 37" id="37"/>
          <p:cNvSpPr/>
          <p:nvPr/>
        </p:nvSpPr>
        <p:spPr>
          <a:xfrm flipH="false" flipV="false" rot="0">
            <a:off x="9261728" y="3517918"/>
            <a:ext cx="1772235" cy="1679193"/>
          </a:xfrm>
          <a:custGeom>
            <a:avLst/>
            <a:gdLst/>
            <a:ahLst/>
            <a:cxnLst/>
            <a:rect r="r" b="b" t="t" l="l"/>
            <a:pathLst>
              <a:path h="1679193" w="1772235">
                <a:moveTo>
                  <a:pt x="0" y="0"/>
                </a:moveTo>
                <a:lnTo>
                  <a:pt x="1772235" y="0"/>
                </a:lnTo>
                <a:lnTo>
                  <a:pt x="1772235" y="1679192"/>
                </a:lnTo>
                <a:lnTo>
                  <a:pt x="0" y="1679192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sp>
        <p:nvSpPr>
          <p:cNvPr name="Freeform 38" id="38"/>
          <p:cNvSpPr/>
          <p:nvPr/>
        </p:nvSpPr>
        <p:spPr>
          <a:xfrm flipH="false" flipV="false" rot="0">
            <a:off x="11548031" y="3647127"/>
            <a:ext cx="2008240" cy="1420774"/>
          </a:xfrm>
          <a:custGeom>
            <a:avLst/>
            <a:gdLst/>
            <a:ahLst/>
            <a:cxnLst/>
            <a:rect r="r" b="b" t="t" l="l"/>
            <a:pathLst>
              <a:path h="1420774" w="2008240">
                <a:moveTo>
                  <a:pt x="0" y="0"/>
                </a:moveTo>
                <a:lnTo>
                  <a:pt x="2008240" y="0"/>
                </a:lnTo>
                <a:lnTo>
                  <a:pt x="2008240" y="1420774"/>
                </a:lnTo>
                <a:lnTo>
                  <a:pt x="0" y="1420774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Freeform 39" id="39"/>
          <p:cNvSpPr/>
          <p:nvPr/>
        </p:nvSpPr>
        <p:spPr>
          <a:xfrm flipH="false" flipV="false" rot="0">
            <a:off x="7755923" y="7633676"/>
            <a:ext cx="3278039" cy="1170500"/>
          </a:xfrm>
          <a:custGeom>
            <a:avLst/>
            <a:gdLst/>
            <a:ahLst/>
            <a:cxnLst/>
            <a:rect r="r" b="b" t="t" l="l"/>
            <a:pathLst>
              <a:path h="1170500" w="3278039">
                <a:moveTo>
                  <a:pt x="0" y="0"/>
                </a:moveTo>
                <a:lnTo>
                  <a:pt x="3278040" y="0"/>
                </a:lnTo>
                <a:lnTo>
                  <a:pt x="3278040" y="1170500"/>
                </a:lnTo>
                <a:lnTo>
                  <a:pt x="0" y="1170500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-12760" t="-26915" r="-15520" b="-28707"/>
            </a:stretch>
          </a:blipFill>
        </p:spPr>
      </p:sp>
      <p:sp>
        <p:nvSpPr>
          <p:cNvPr name="TextBox 40" id="40"/>
          <p:cNvSpPr txBox="true"/>
          <p:nvPr/>
        </p:nvSpPr>
        <p:spPr>
          <a:xfrm rot="0">
            <a:off x="955292" y="1942526"/>
            <a:ext cx="17332708" cy="8881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67"/>
              </a:lnSpc>
            </a:pPr>
            <a:r>
              <a:rPr lang="en-US" b="true" sz="6300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3533CD">
                        <a:alpha val="100000"/>
                      </a:srgbClr>
                    </a:gs>
                  </a:gsLst>
                  <a:lin ang="0"/>
                </a:gradFill>
                <a:latin typeface="Garet Bold"/>
                <a:ea typeface="Garet Bold"/>
                <a:cs typeface="Garet Bold"/>
                <a:sym typeface="Garet Bold"/>
              </a:rPr>
              <a:t>SOME OF OUR HIGH PROFILED CL</a:t>
            </a:r>
            <a:r>
              <a:rPr lang="en-US" b="true" sz="6300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3533CD">
                        <a:alpha val="100000"/>
                      </a:srgbClr>
                    </a:gs>
                  </a:gsLst>
                  <a:lin ang="0"/>
                </a:gradFill>
                <a:latin typeface="Garet Bold"/>
                <a:ea typeface="Garet Bold"/>
                <a:cs typeface="Garet Bold"/>
                <a:sym typeface="Garet Bold"/>
              </a:rPr>
              <a:t>IENTS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B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2700000">
            <a:off x="9088169" y="6799457"/>
            <a:ext cx="9126703" cy="2389537"/>
          </a:xfrm>
          <a:custGeom>
            <a:avLst/>
            <a:gdLst/>
            <a:ahLst/>
            <a:cxnLst/>
            <a:rect r="r" b="b" t="t" l="l"/>
            <a:pathLst>
              <a:path h="2389537" w="9126703">
                <a:moveTo>
                  <a:pt x="0" y="0"/>
                </a:moveTo>
                <a:lnTo>
                  <a:pt x="9126704" y="0"/>
                </a:lnTo>
                <a:lnTo>
                  <a:pt x="9126704" y="2389536"/>
                </a:lnTo>
                <a:lnTo>
                  <a:pt x="0" y="23895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4000"/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8100000">
            <a:off x="12451650" y="-2663184"/>
            <a:ext cx="3456456" cy="11815284"/>
            <a:chOff x="0" y="0"/>
            <a:chExt cx="910342" cy="311184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10342" cy="3111844"/>
            </a:xfrm>
            <a:custGeom>
              <a:avLst/>
              <a:gdLst/>
              <a:ahLst/>
              <a:cxnLst/>
              <a:rect r="r" b="b" t="t" l="l"/>
              <a:pathLst>
                <a:path h="3111844" w="910342">
                  <a:moveTo>
                    <a:pt x="203200" y="0"/>
                  </a:moveTo>
                  <a:lnTo>
                    <a:pt x="910342" y="0"/>
                  </a:lnTo>
                  <a:lnTo>
                    <a:pt x="707142" y="3111844"/>
                  </a:lnTo>
                  <a:lnTo>
                    <a:pt x="0" y="3111844"/>
                  </a:lnTo>
                  <a:lnTo>
                    <a:pt x="203200" y="0"/>
                  </a:lnTo>
                  <a:close/>
                </a:path>
              </a:pathLst>
            </a:custGeom>
            <a:gradFill rotWithShape="true">
              <a:gsLst>
                <a:gs pos="0">
                  <a:srgbClr val="5DE0E6">
                    <a:alpha val="100000"/>
                  </a:srgbClr>
                </a:gs>
                <a:gs pos="100000">
                  <a:srgbClr val="004AAD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5" id="5"/>
            <p:cNvSpPr txBox="true"/>
            <p:nvPr/>
          </p:nvSpPr>
          <p:spPr>
            <a:xfrm>
              <a:off x="101600" y="-38100"/>
              <a:ext cx="707142" cy="314994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-2587936">
            <a:off x="14631524" y="-2632454"/>
            <a:ext cx="4184293" cy="10172185"/>
            <a:chOff x="0" y="0"/>
            <a:chExt cx="1622238" cy="394372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622238" cy="3943726"/>
            </a:xfrm>
            <a:custGeom>
              <a:avLst/>
              <a:gdLst/>
              <a:ahLst/>
              <a:cxnLst/>
              <a:rect r="r" b="b" t="t" l="l"/>
              <a:pathLst>
                <a:path h="3943726" w="1622238">
                  <a:moveTo>
                    <a:pt x="203200" y="0"/>
                  </a:moveTo>
                  <a:lnTo>
                    <a:pt x="1622238" y="0"/>
                  </a:lnTo>
                  <a:lnTo>
                    <a:pt x="1419038" y="3943726"/>
                  </a:lnTo>
                  <a:lnTo>
                    <a:pt x="0" y="3943726"/>
                  </a:lnTo>
                  <a:lnTo>
                    <a:pt x="203200" y="0"/>
                  </a:lnTo>
                  <a:close/>
                </a:path>
              </a:pathLst>
            </a:custGeom>
            <a:gradFill rotWithShape="true">
              <a:gsLst>
                <a:gs pos="0">
                  <a:srgbClr val="5DE0E6">
                    <a:alpha val="100000"/>
                  </a:srgbClr>
                </a:gs>
                <a:gs pos="100000">
                  <a:srgbClr val="004AAD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8" id="8"/>
            <p:cNvSpPr txBox="true"/>
            <p:nvPr/>
          </p:nvSpPr>
          <p:spPr>
            <a:xfrm>
              <a:off x="101600" y="-38100"/>
              <a:ext cx="1419038" cy="39818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-7806094">
            <a:off x="10356763" y="551921"/>
            <a:ext cx="5477894" cy="1200452"/>
          </a:xfrm>
          <a:custGeom>
            <a:avLst/>
            <a:gdLst/>
            <a:ahLst/>
            <a:cxnLst/>
            <a:rect r="r" b="b" t="t" l="l"/>
            <a:pathLst>
              <a:path h="1200452" w="5477894">
                <a:moveTo>
                  <a:pt x="0" y="0"/>
                </a:moveTo>
                <a:lnTo>
                  <a:pt x="5477893" y="0"/>
                </a:lnTo>
                <a:lnTo>
                  <a:pt x="5477893" y="1200452"/>
                </a:lnTo>
                <a:lnTo>
                  <a:pt x="0" y="120045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7000"/>
            </a:blip>
            <a:stretch>
              <a:fillRect l="-22095" t="0" r="-3456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10601736" y="224334"/>
            <a:ext cx="10351611" cy="10351611"/>
            <a:chOff x="0" y="0"/>
            <a:chExt cx="812800" cy="812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17348" y="17348"/>
              <a:ext cx="778104" cy="778104"/>
            </a:xfrm>
            <a:custGeom>
              <a:avLst/>
              <a:gdLst/>
              <a:ahLst/>
              <a:cxnLst/>
              <a:rect r="r" b="b" t="t" l="l"/>
              <a:pathLst>
                <a:path h="778104" w="778104">
                  <a:moveTo>
                    <a:pt x="418667" y="12267"/>
                  </a:moveTo>
                  <a:lnTo>
                    <a:pt x="765837" y="359437"/>
                  </a:lnTo>
                  <a:cubicBezTo>
                    <a:pt x="773691" y="367291"/>
                    <a:pt x="778104" y="377944"/>
                    <a:pt x="778104" y="389052"/>
                  </a:cubicBezTo>
                  <a:cubicBezTo>
                    <a:pt x="778104" y="400160"/>
                    <a:pt x="773691" y="410813"/>
                    <a:pt x="765837" y="418667"/>
                  </a:cubicBezTo>
                  <a:lnTo>
                    <a:pt x="418667" y="765837"/>
                  </a:lnTo>
                  <a:cubicBezTo>
                    <a:pt x="410813" y="773691"/>
                    <a:pt x="400160" y="778104"/>
                    <a:pt x="389052" y="778104"/>
                  </a:cubicBezTo>
                  <a:cubicBezTo>
                    <a:pt x="377944" y="778104"/>
                    <a:pt x="367291" y="773691"/>
                    <a:pt x="359437" y="765837"/>
                  </a:cubicBezTo>
                  <a:lnTo>
                    <a:pt x="12267" y="418667"/>
                  </a:lnTo>
                  <a:cubicBezTo>
                    <a:pt x="4413" y="410813"/>
                    <a:pt x="0" y="400160"/>
                    <a:pt x="0" y="389052"/>
                  </a:cubicBezTo>
                  <a:cubicBezTo>
                    <a:pt x="0" y="377944"/>
                    <a:pt x="4413" y="367291"/>
                    <a:pt x="12267" y="359437"/>
                  </a:cubicBezTo>
                  <a:lnTo>
                    <a:pt x="359437" y="12267"/>
                  </a:lnTo>
                  <a:cubicBezTo>
                    <a:pt x="367291" y="4413"/>
                    <a:pt x="377944" y="0"/>
                    <a:pt x="389052" y="0"/>
                  </a:cubicBezTo>
                  <a:cubicBezTo>
                    <a:pt x="400160" y="0"/>
                    <a:pt x="410813" y="4413"/>
                    <a:pt x="418667" y="12267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139700" y="101600"/>
              <a:ext cx="533400" cy="571500"/>
            </a:xfrm>
            <a:prstGeom prst="rect">
              <a:avLst/>
            </a:prstGeom>
          </p:spPr>
          <p:txBody>
            <a:bodyPr anchor="ctr" rtlCol="false" tIns="42383" lIns="42383" bIns="42383" rIns="42383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1013152" y="860449"/>
            <a:ext cx="8566101" cy="8566101"/>
            <a:chOff x="0" y="0"/>
            <a:chExt cx="812800" cy="8128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20964" y="20964"/>
              <a:ext cx="770872" cy="770872"/>
            </a:xfrm>
            <a:custGeom>
              <a:avLst/>
              <a:gdLst/>
              <a:ahLst/>
              <a:cxnLst/>
              <a:rect r="r" b="b" t="t" l="l"/>
              <a:pathLst>
                <a:path h="770872" w="770872">
                  <a:moveTo>
                    <a:pt x="421224" y="14824"/>
                  </a:moveTo>
                  <a:lnTo>
                    <a:pt x="756048" y="349648"/>
                  </a:lnTo>
                  <a:cubicBezTo>
                    <a:pt x="765539" y="359139"/>
                    <a:pt x="770872" y="372013"/>
                    <a:pt x="770872" y="385436"/>
                  </a:cubicBezTo>
                  <a:cubicBezTo>
                    <a:pt x="770872" y="398859"/>
                    <a:pt x="765539" y="411733"/>
                    <a:pt x="756048" y="421224"/>
                  </a:cubicBezTo>
                  <a:lnTo>
                    <a:pt x="421224" y="756048"/>
                  </a:lnTo>
                  <a:cubicBezTo>
                    <a:pt x="411733" y="765539"/>
                    <a:pt x="398859" y="770872"/>
                    <a:pt x="385436" y="770872"/>
                  </a:cubicBezTo>
                  <a:cubicBezTo>
                    <a:pt x="372013" y="770872"/>
                    <a:pt x="359139" y="765539"/>
                    <a:pt x="349648" y="756048"/>
                  </a:cubicBezTo>
                  <a:lnTo>
                    <a:pt x="14824" y="421224"/>
                  </a:lnTo>
                  <a:cubicBezTo>
                    <a:pt x="5332" y="411733"/>
                    <a:pt x="0" y="398859"/>
                    <a:pt x="0" y="385436"/>
                  </a:cubicBezTo>
                  <a:cubicBezTo>
                    <a:pt x="0" y="372013"/>
                    <a:pt x="5332" y="359139"/>
                    <a:pt x="14824" y="349648"/>
                  </a:cubicBezTo>
                  <a:lnTo>
                    <a:pt x="349648" y="14824"/>
                  </a:lnTo>
                  <a:cubicBezTo>
                    <a:pt x="359139" y="5332"/>
                    <a:pt x="372013" y="0"/>
                    <a:pt x="385436" y="0"/>
                  </a:cubicBezTo>
                  <a:cubicBezTo>
                    <a:pt x="398859" y="0"/>
                    <a:pt x="411733" y="5332"/>
                    <a:pt x="421224" y="14824"/>
                  </a:cubicBezTo>
                  <a:close/>
                </a:path>
              </a:pathLst>
            </a:custGeom>
            <a:blipFill>
              <a:blip r:embed="rId4"/>
              <a:stretch>
                <a:fillRect l="-220" t="-220" r="-220" b="-220"/>
              </a:stretch>
            </a:blipFill>
          </p:spPr>
        </p:sp>
      </p:grpSp>
      <p:sp>
        <p:nvSpPr>
          <p:cNvPr name="Freeform 15" id="15"/>
          <p:cNvSpPr/>
          <p:nvPr/>
        </p:nvSpPr>
        <p:spPr>
          <a:xfrm flipH="false" flipV="false" rot="-7806094">
            <a:off x="14034241" y="1275625"/>
            <a:ext cx="5477894" cy="1200452"/>
          </a:xfrm>
          <a:custGeom>
            <a:avLst/>
            <a:gdLst/>
            <a:ahLst/>
            <a:cxnLst/>
            <a:rect r="r" b="b" t="t" l="l"/>
            <a:pathLst>
              <a:path h="1200452" w="5477894">
                <a:moveTo>
                  <a:pt x="0" y="0"/>
                </a:moveTo>
                <a:lnTo>
                  <a:pt x="5477894" y="0"/>
                </a:lnTo>
                <a:lnTo>
                  <a:pt x="5477894" y="1200452"/>
                </a:lnTo>
                <a:lnTo>
                  <a:pt x="0" y="120045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7000"/>
            </a:blip>
            <a:stretch>
              <a:fillRect l="-22095" t="0" r="-3456" b="0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-2587936">
            <a:off x="15934215" y="-3293537"/>
            <a:ext cx="3280102" cy="7974061"/>
            <a:chOff x="0" y="0"/>
            <a:chExt cx="1622238" cy="3943726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622238" cy="3943726"/>
            </a:xfrm>
            <a:custGeom>
              <a:avLst/>
              <a:gdLst/>
              <a:ahLst/>
              <a:cxnLst/>
              <a:rect r="r" b="b" t="t" l="l"/>
              <a:pathLst>
                <a:path h="3943726" w="1622238">
                  <a:moveTo>
                    <a:pt x="203200" y="0"/>
                  </a:moveTo>
                  <a:lnTo>
                    <a:pt x="1622238" y="0"/>
                  </a:lnTo>
                  <a:lnTo>
                    <a:pt x="1419038" y="3943726"/>
                  </a:lnTo>
                  <a:lnTo>
                    <a:pt x="0" y="3943726"/>
                  </a:lnTo>
                  <a:lnTo>
                    <a:pt x="203200" y="0"/>
                  </a:ln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100000"/>
                  </a:srgbClr>
                </a:gs>
                <a:gs pos="100000">
                  <a:srgbClr val="3533CD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8" id="18"/>
            <p:cNvSpPr txBox="true"/>
            <p:nvPr/>
          </p:nvSpPr>
          <p:spPr>
            <a:xfrm>
              <a:off x="101600" y="-38100"/>
              <a:ext cx="1419038" cy="39818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19" id="19"/>
          <p:cNvSpPr/>
          <p:nvPr/>
        </p:nvSpPr>
        <p:spPr>
          <a:xfrm flipH="false" flipV="false" rot="-2700000">
            <a:off x="1232406" y="6280772"/>
            <a:ext cx="1158687" cy="6457414"/>
          </a:xfrm>
          <a:custGeom>
            <a:avLst/>
            <a:gdLst/>
            <a:ahLst/>
            <a:cxnLst/>
            <a:rect r="r" b="b" t="t" l="l"/>
            <a:pathLst>
              <a:path h="6457414" w="1158687">
                <a:moveTo>
                  <a:pt x="0" y="0"/>
                </a:moveTo>
                <a:lnTo>
                  <a:pt x="1158686" y="0"/>
                </a:lnTo>
                <a:lnTo>
                  <a:pt x="1158686" y="6457414"/>
                </a:lnTo>
                <a:lnTo>
                  <a:pt x="0" y="64574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05286" t="0" r="-14595" b="0"/>
            </a:stretch>
          </a:blipFill>
        </p:spPr>
      </p:sp>
      <p:grpSp>
        <p:nvGrpSpPr>
          <p:cNvPr name="Group 20" id="20"/>
          <p:cNvGrpSpPr/>
          <p:nvPr/>
        </p:nvGrpSpPr>
        <p:grpSpPr>
          <a:xfrm rot="7918158">
            <a:off x="-136144" y="6856153"/>
            <a:ext cx="2182873" cy="5306652"/>
            <a:chOff x="0" y="0"/>
            <a:chExt cx="1622238" cy="3943726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622238" cy="3943726"/>
            </a:xfrm>
            <a:custGeom>
              <a:avLst/>
              <a:gdLst/>
              <a:ahLst/>
              <a:cxnLst/>
              <a:rect r="r" b="b" t="t" l="l"/>
              <a:pathLst>
                <a:path h="3943726" w="1622238">
                  <a:moveTo>
                    <a:pt x="203200" y="0"/>
                  </a:moveTo>
                  <a:lnTo>
                    <a:pt x="1622238" y="0"/>
                  </a:lnTo>
                  <a:lnTo>
                    <a:pt x="1419038" y="3943726"/>
                  </a:lnTo>
                  <a:lnTo>
                    <a:pt x="0" y="3943726"/>
                  </a:lnTo>
                  <a:lnTo>
                    <a:pt x="203200" y="0"/>
                  </a:lnTo>
                  <a:close/>
                </a:path>
              </a:pathLst>
            </a:custGeom>
            <a:gradFill rotWithShape="true">
              <a:gsLst>
                <a:gs pos="0">
                  <a:srgbClr val="5DE0E6">
                    <a:alpha val="100000"/>
                  </a:srgbClr>
                </a:gs>
                <a:gs pos="100000">
                  <a:srgbClr val="004AAD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22" id="22"/>
            <p:cNvSpPr txBox="true"/>
            <p:nvPr/>
          </p:nvSpPr>
          <p:spPr>
            <a:xfrm>
              <a:off x="101600" y="-38100"/>
              <a:ext cx="1419038" cy="3981826"/>
            </a:xfrm>
            <a:prstGeom prst="rect">
              <a:avLst/>
            </a:prstGeom>
          </p:spPr>
          <p:txBody>
            <a:bodyPr anchor="ctr" rtlCol="false" tIns="26501" lIns="26501" bIns="26501" rIns="26501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23" id="23"/>
          <p:cNvSpPr/>
          <p:nvPr/>
        </p:nvSpPr>
        <p:spPr>
          <a:xfrm flipH="false" flipV="false" rot="2700000">
            <a:off x="-473569" y="9498878"/>
            <a:ext cx="2857722" cy="626255"/>
          </a:xfrm>
          <a:custGeom>
            <a:avLst/>
            <a:gdLst/>
            <a:ahLst/>
            <a:cxnLst/>
            <a:rect r="r" b="b" t="t" l="l"/>
            <a:pathLst>
              <a:path h="626255" w="2857722">
                <a:moveTo>
                  <a:pt x="0" y="0"/>
                </a:moveTo>
                <a:lnTo>
                  <a:pt x="2857722" y="0"/>
                </a:lnTo>
                <a:lnTo>
                  <a:pt x="2857722" y="626255"/>
                </a:lnTo>
                <a:lnTo>
                  <a:pt x="0" y="62625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7000"/>
            </a:blip>
            <a:stretch>
              <a:fillRect l="-22095" t="0" r="-3456" b="0"/>
            </a:stretch>
          </a:blipFill>
        </p:spPr>
      </p:sp>
      <p:grpSp>
        <p:nvGrpSpPr>
          <p:cNvPr name="Group 24" id="24"/>
          <p:cNvGrpSpPr/>
          <p:nvPr/>
        </p:nvGrpSpPr>
        <p:grpSpPr>
          <a:xfrm rot="7918158">
            <a:off x="-264006" y="8382289"/>
            <a:ext cx="1711172" cy="4159929"/>
            <a:chOff x="0" y="0"/>
            <a:chExt cx="1622238" cy="3943726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1622238" cy="3943726"/>
            </a:xfrm>
            <a:custGeom>
              <a:avLst/>
              <a:gdLst/>
              <a:ahLst/>
              <a:cxnLst/>
              <a:rect r="r" b="b" t="t" l="l"/>
              <a:pathLst>
                <a:path h="3943726" w="1622238">
                  <a:moveTo>
                    <a:pt x="203200" y="0"/>
                  </a:moveTo>
                  <a:lnTo>
                    <a:pt x="1622238" y="0"/>
                  </a:lnTo>
                  <a:lnTo>
                    <a:pt x="1419038" y="3943726"/>
                  </a:lnTo>
                  <a:lnTo>
                    <a:pt x="0" y="3943726"/>
                  </a:lnTo>
                  <a:lnTo>
                    <a:pt x="203200" y="0"/>
                  </a:ln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100000"/>
                  </a:srgbClr>
                </a:gs>
                <a:gs pos="100000">
                  <a:srgbClr val="3533CD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26" id="26"/>
            <p:cNvSpPr txBox="true"/>
            <p:nvPr/>
          </p:nvSpPr>
          <p:spPr>
            <a:xfrm>
              <a:off x="101600" y="-38100"/>
              <a:ext cx="1419038" cy="3981826"/>
            </a:xfrm>
            <a:prstGeom prst="rect">
              <a:avLst/>
            </a:prstGeom>
          </p:spPr>
          <p:txBody>
            <a:bodyPr anchor="ctr" rtlCol="false" tIns="26501" lIns="26501" bIns="26501" rIns="26501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1028700" y="654320"/>
            <a:ext cx="4283546" cy="748759"/>
            <a:chOff x="0" y="0"/>
            <a:chExt cx="5711394" cy="998346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1589357" cy="998346"/>
            </a:xfrm>
            <a:custGeom>
              <a:avLst/>
              <a:gdLst/>
              <a:ahLst/>
              <a:cxnLst/>
              <a:rect r="r" b="b" t="t" l="l"/>
              <a:pathLst>
                <a:path h="998346" w="1589357">
                  <a:moveTo>
                    <a:pt x="0" y="0"/>
                  </a:moveTo>
                  <a:lnTo>
                    <a:pt x="1589357" y="0"/>
                  </a:lnTo>
                  <a:lnTo>
                    <a:pt x="1589357" y="998346"/>
                  </a:lnTo>
                  <a:lnTo>
                    <a:pt x="0" y="9983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  <p:sp>
          <p:nvSpPr>
            <p:cNvPr name="TextBox 29" id="29"/>
            <p:cNvSpPr txBox="true"/>
            <p:nvPr/>
          </p:nvSpPr>
          <p:spPr>
            <a:xfrm rot="0">
              <a:off x="1821561" y="292570"/>
              <a:ext cx="3889834" cy="37510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343"/>
                </a:lnSpc>
              </a:pPr>
              <a:r>
                <a:rPr lang="en-US" b="true" sz="1674">
                  <a:gradFill>
                    <a:gsLst>
                      <a:gs pos="0">
                        <a:srgbClr val="000000">
                          <a:alpha val="100000"/>
                        </a:srgbClr>
                      </a:gs>
                      <a:gs pos="100000">
                        <a:srgbClr val="3533CD">
                          <a:alpha val="100000"/>
                        </a:srgbClr>
                      </a:gs>
                    </a:gsLst>
                    <a:lin ang="0"/>
                  </a:gradFill>
                  <a:latin typeface="Garet Bold"/>
                  <a:ea typeface="Garet Bold"/>
                  <a:cs typeface="Garet Bold"/>
                  <a:sym typeface="Garet Bold"/>
                </a:rPr>
                <a:t>SALAHUDDIN ASSOCIATES</a:t>
              </a:r>
            </a:p>
          </p:txBody>
        </p:sp>
      </p:grpSp>
      <p:grpSp>
        <p:nvGrpSpPr>
          <p:cNvPr name="Group 30" id="30"/>
          <p:cNvGrpSpPr/>
          <p:nvPr/>
        </p:nvGrpSpPr>
        <p:grpSpPr>
          <a:xfrm rot="0">
            <a:off x="17989827" y="1720899"/>
            <a:ext cx="9322879" cy="9322879"/>
            <a:chOff x="0" y="0"/>
            <a:chExt cx="812800" cy="81280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19262" y="19262"/>
              <a:ext cx="774275" cy="774275"/>
            </a:xfrm>
            <a:custGeom>
              <a:avLst/>
              <a:gdLst/>
              <a:ahLst/>
              <a:cxnLst/>
              <a:rect r="r" b="b" t="t" l="l"/>
              <a:pathLst>
                <a:path h="774275" w="774275">
                  <a:moveTo>
                    <a:pt x="420021" y="13621"/>
                  </a:moveTo>
                  <a:lnTo>
                    <a:pt x="760655" y="354255"/>
                  </a:lnTo>
                  <a:cubicBezTo>
                    <a:pt x="778816" y="372416"/>
                    <a:pt x="778816" y="401860"/>
                    <a:pt x="760655" y="420021"/>
                  </a:cubicBezTo>
                  <a:lnTo>
                    <a:pt x="420021" y="760655"/>
                  </a:lnTo>
                  <a:cubicBezTo>
                    <a:pt x="401860" y="778816"/>
                    <a:pt x="372416" y="778816"/>
                    <a:pt x="354255" y="760655"/>
                  </a:cubicBezTo>
                  <a:lnTo>
                    <a:pt x="13621" y="420021"/>
                  </a:lnTo>
                  <a:cubicBezTo>
                    <a:pt x="-4540" y="401860"/>
                    <a:pt x="-4540" y="372416"/>
                    <a:pt x="13621" y="354255"/>
                  </a:cubicBezTo>
                  <a:lnTo>
                    <a:pt x="354255" y="13621"/>
                  </a:lnTo>
                  <a:cubicBezTo>
                    <a:pt x="372416" y="-4540"/>
                    <a:pt x="401860" y="-4540"/>
                    <a:pt x="420021" y="13621"/>
                  </a:cubicBezTo>
                  <a:close/>
                </a:path>
              </a:pathLst>
            </a:custGeom>
            <a:blipFill>
              <a:blip r:embed="rId7"/>
              <a:stretch>
                <a:fillRect l="-41566" t="0" r="-41566" b="0"/>
              </a:stretch>
            </a:blipFill>
          </p:spPr>
        </p:sp>
      </p:grpSp>
      <p:sp>
        <p:nvSpPr>
          <p:cNvPr name="TextBox 32" id="32"/>
          <p:cNvSpPr txBox="true"/>
          <p:nvPr/>
        </p:nvSpPr>
        <p:spPr>
          <a:xfrm rot="0">
            <a:off x="1028700" y="1961576"/>
            <a:ext cx="9181405" cy="31337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175"/>
              </a:lnSpc>
            </a:pPr>
            <a:r>
              <a:rPr lang="en-US" b="true" sz="7500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3533CD">
                        <a:alpha val="100000"/>
                      </a:srgbClr>
                    </a:gs>
                  </a:gsLst>
                  <a:lin ang="0"/>
                </a:gradFill>
                <a:latin typeface="Garet Bold"/>
                <a:ea typeface="Garet Bold"/>
                <a:cs typeface="Garet Bold"/>
                <a:sym typeface="Garet Bold"/>
              </a:rPr>
              <a:t>WHY SALAHUDD</a:t>
            </a:r>
            <a:r>
              <a:rPr lang="en-US" b="true" sz="7500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3533CD">
                        <a:alpha val="100000"/>
                      </a:srgbClr>
                    </a:gs>
                  </a:gsLst>
                  <a:lin ang="0"/>
                </a:gradFill>
                <a:latin typeface="Garet Bold"/>
                <a:ea typeface="Garet Bold"/>
                <a:cs typeface="Garet Bold"/>
                <a:sym typeface="Garet Bold"/>
              </a:rPr>
              <a:t>IN ASSOCIATES ?</a:t>
            </a:r>
          </a:p>
          <a:p>
            <a:pPr algn="l">
              <a:lnSpc>
                <a:spcPts val="8175"/>
              </a:lnSpc>
            </a:pPr>
          </a:p>
        </p:txBody>
      </p:sp>
      <p:sp>
        <p:nvSpPr>
          <p:cNvPr name="TextBox 33" id="33"/>
          <p:cNvSpPr txBox="true"/>
          <p:nvPr/>
        </p:nvSpPr>
        <p:spPr>
          <a:xfrm rot="0">
            <a:off x="1028700" y="4694460"/>
            <a:ext cx="9573036" cy="43249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755642" indent="-377821" lvl="1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Proven track record</a:t>
            </a:r>
            <a:r>
              <a:rPr lang="en-US" sz="3499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 since 2013 </a:t>
            </a:r>
          </a:p>
          <a:p>
            <a:pPr algn="just" marL="755642" indent="-377821" lvl="1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Big Four–trained leadership </a:t>
            </a:r>
          </a:p>
          <a:p>
            <a:pPr algn="just" marL="755642" indent="-377821" lvl="1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Deep understanding of Bangladesh regulatory framework </a:t>
            </a:r>
          </a:p>
          <a:p>
            <a:pPr algn="just" marL="755642" indent="-377821" lvl="1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Client-focused, solution-driven approach </a:t>
            </a:r>
          </a:p>
          <a:p>
            <a:pPr algn="just" marL="755642" indent="-377821" lvl="1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High-quality service at competitive cost </a:t>
            </a:r>
          </a:p>
          <a:p>
            <a:pPr algn="just">
              <a:lnSpc>
                <a:spcPts val="4479"/>
              </a:lnSpc>
            </a:pP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B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2700000">
            <a:off x="-3915969" y="-2517074"/>
            <a:ext cx="10591742" cy="1317596"/>
          </a:xfrm>
          <a:custGeom>
            <a:avLst/>
            <a:gdLst/>
            <a:ahLst/>
            <a:cxnLst/>
            <a:rect r="r" b="b" t="t" l="l"/>
            <a:pathLst>
              <a:path h="1317596" w="10591742">
                <a:moveTo>
                  <a:pt x="0" y="0"/>
                </a:moveTo>
                <a:lnTo>
                  <a:pt x="10591742" y="0"/>
                </a:lnTo>
                <a:lnTo>
                  <a:pt x="10591742" y="1317595"/>
                </a:lnTo>
                <a:lnTo>
                  <a:pt x="0" y="13175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3000"/>
            </a:blip>
            <a:stretch>
              <a:fillRect l="0" t="-20155" r="0" b="-20155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8100000">
            <a:off x="-1493800" y="3235836"/>
            <a:ext cx="8095971" cy="1317596"/>
          </a:xfrm>
          <a:custGeom>
            <a:avLst/>
            <a:gdLst/>
            <a:ahLst/>
            <a:cxnLst/>
            <a:rect r="r" b="b" t="t" l="l"/>
            <a:pathLst>
              <a:path h="1317596" w="8095971">
                <a:moveTo>
                  <a:pt x="0" y="0"/>
                </a:moveTo>
                <a:lnTo>
                  <a:pt x="8095971" y="0"/>
                </a:lnTo>
                <a:lnTo>
                  <a:pt x="8095971" y="1317595"/>
                </a:lnTo>
                <a:lnTo>
                  <a:pt x="0" y="13175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</a:blip>
            <a:stretch>
              <a:fillRect l="0" t="-7391" r="-7023" b="-7391"/>
            </a:stretch>
          </a:blipFill>
        </p:spPr>
      </p:sp>
      <p:grpSp>
        <p:nvGrpSpPr>
          <p:cNvPr name="Group 4" id="4"/>
          <p:cNvGrpSpPr/>
          <p:nvPr/>
        </p:nvGrpSpPr>
        <p:grpSpPr>
          <a:xfrm rot="-10800000">
            <a:off x="-8428347" y="-5260590"/>
            <a:ext cx="13618068" cy="13618068"/>
            <a:chOff x="0" y="0"/>
            <a:chExt cx="812800" cy="812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13187" y="13187"/>
              <a:ext cx="786426" cy="786426"/>
            </a:xfrm>
            <a:custGeom>
              <a:avLst/>
              <a:gdLst/>
              <a:ahLst/>
              <a:cxnLst/>
              <a:rect r="r" b="b" t="t" l="l"/>
              <a:pathLst>
                <a:path h="786426" w="786426">
                  <a:moveTo>
                    <a:pt x="415725" y="9325"/>
                  </a:moveTo>
                  <a:lnTo>
                    <a:pt x="777101" y="370701"/>
                  </a:lnTo>
                  <a:cubicBezTo>
                    <a:pt x="783072" y="376672"/>
                    <a:pt x="786426" y="384770"/>
                    <a:pt x="786426" y="393213"/>
                  </a:cubicBezTo>
                  <a:cubicBezTo>
                    <a:pt x="786426" y="401656"/>
                    <a:pt x="783072" y="409754"/>
                    <a:pt x="777101" y="415725"/>
                  </a:cubicBezTo>
                  <a:lnTo>
                    <a:pt x="415725" y="777101"/>
                  </a:lnTo>
                  <a:cubicBezTo>
                    <a:pt x="409754" y="783072"/>
                    <a:pt x="401656" y="786426"/>
                    <a:pt x="393213" y="786426"/>
                  </a:cubicBezTo>
                  <a:cubicBezTo>
                    <a:pt x="384770" y="786426"/>
                    <a:pt x="376672" y="783072"/>
                    <a:pt x="370701" y="777101"/>
                  </a:cubicBezTo>
                  <a:lnTo>
                    <a:pt x="9325" y="415725"/>
                  </a:lnTo>
                  <a:cubicBezTo>
                    <a:pt x="3354" y="409754"/>
                    <a:pt x="0" y="401656"/>
                    <a:pt x="0" y="393213"/>
                  </a:cubicBezTo>
                  <a:cubicBezTo>
                    <a:pt x="0" y="384770"/>
                    <a:pt x="3354" y="376672"/>
                    <a:pt x="9325" y="370701"/>
                  </a:cubicBezTo>
                  <a:lnTo>
                    <a:pt x="370701" y="9325"/>
                  </a:lnTo>
                  <a:cubicBezTo>
                    <a:pt x="376672" y="3354"/>
                    <a:pt x="384770" y="0"/>
                    <a:pt x="393213" y="0"/>
                  </a:cubicBezTo>
                  <a:cubicBezTo>
                    <a:pt x="401656" y="0"/>
                    <a:pt x="409754" y="3354"/>
                    <a:pt x="415725" y="932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139700" y="101600"/>
              <a:ext cx="533400" cy="571500"/>
            </a:xfrm>
            <a:prstGeom prst="rect">
              <a:avLst/>
            </a:prstGeom>
          </p:spPr>
          <p:txBody>
            <a:bodyPr anchor="ctr" rtlCol="false" tIns="55757" lIns="55757" bIns="55757" rIns="55757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2518158">
            <a:off x="11912350" y="-103563"/>
            <a:ext cx="6159434" cy="14973834"/>
            <a:chOff x="0" y="0"/>
            <a:chExt cx="1622238" cy="3943726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622238" cy="3943726"/>
            </a:xfrm>
            <a:custGeom>
              <a:avLst/>
              <a:gdLst/>
              <a:ahLst/>
              <a:cxnLst/>
              <a:rect r="r" b="b" t="t" l="l"/>
              <a:pathLst>
                <a:path h="3943726" w="1622238">
                  <a:moveTo>
                    <a:pt x="203200" y="0"/>
                  </a:moveTo>
                  <a:lnTo>
                    <a:pt x="1622238" y="0"/>
                  </a:lnTo>
                  <a:lnTo>
                    <a:pt x="1419038" y="3943726"/>
                  </a:lnTo>
                  <a:lnTo>
                    <a:pt x="0" y="3943726"/>
                  </a:lnTo>
                  <a:lnTo>
                    <a:pt x="203200" y="0"/>
                  </a:lnTo>
                  <a:close/>
                </a:path>
              </a:pathLst>
            </a:custGeom>
            <a:gradFill rotWithShape="true">
              <a:gsLst>
                <a:gs pos="0">
                  <a:srgbClr val="5DE0E6">
                    <a:alpha val="100000"/>
                  </a:srgbClr>
                </a:gs>
                <a:gs pos="100000">
                  <a:srgbClr val="004AAD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9" id="9"/>
            <p:cNvSpPr txBox="true"/>
            <p:nvPr/>
          </p:nvSpPr>
          <p:spPr>
            <a:xfrm>
              <a:off x="101600" y="-38100"/>
              <a:ext cx="1419038" cy="39818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8100000">
            <a:off x="10421514" y="-3691265"/>
            <a:ext cx="3456456" cy="12684271"/>
            <a:chOff x="0" y="0"/>
            <a:chExt cx="910342" cy="3340713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910342" cy="3340713"/>
            </a:xfrm>
            <a:custGeom>
              <a:avLst/>
              <a:gdLst/>
              <a:ahLst/>
              <a:cxnLst/>
              <a:rect r="r" b="b" t="t" l="l"/>
              <a:pathLst>
                <a:path h="3340713" w="910342">
                  <a:moveTo>
                    <a:pt x="203200" y="0"/>
                  </a:moveTo>
                  <a:lnTo>
                    <a:pt x="910342" y="0"/>
                  </a:lnTo>
                  <a:lnTo>
                    <a:pt x="707142" y="3340713"/>
                  </a:lnTo>
                  <a:lnTo>
                    <a:pt x="0" y="3340713"/>
                  </a:lnTo>
                  <a:lnTo>
                    <a:pt x="203200" y="0"/>
                  </a:ln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100000"/>
                  </a:srgbClr>
                </a:gs>
                <a:gs pos="100000">
                  <a:srgbClr val="3533CD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2" id="12"/>
            <p:cNvSpPr txBox="true"/>
            <p:nvPr/>
          </p:nvSpPr>
          <p:spPr>
            <a:xfrm>
              <a:off x="101600" y="-38100"/>
              <a:ext cx="707142" cy="337881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-8100000">
            <a:off x="9068140" y="4791031"/>
            <a:ext cx="6163205" cy="1200452"/>
          </a:xfrm>
          <a:custGeom>
            <a:avLst/>
            <a:gdLst/>
            <a:ahLst/>
            <a:cxnLst/>
            <a:rect r="r" b="b" t="t" l="l"/>
            <a:pathLst>
              <a:path h="1200452" w="6163205">
                <a:moveTo>
                  <a:pt x="0" y="0"/>
                </a:moveTo>
                <a:lnTo>
                  <a:pt x="6163204" y="0"/>
                </a:lnTo>
                <a:lnTo>
                  <a:pt x="6163204" y="1200452"/>
                </a:lnTo>
                <a:lnTo>
                  <a:pt x="0" y="12004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7000"/>
            </a:blip>
            <a:stretch>
              <a:fillRect l="-21357" t="-4375" r="0" b="-4375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-2700000">
            <a:off x="8950979" y="1024961"/>
            <a:ext cx="5343536" cy="1200452"/>
          </a:xfrm>
          <a:custGeom>
            <a:avLst/>
            <a:gdLst/>
            <a:ahLst/>
            <a:cxnLst/>
            <a:rect r="r" b="b" t="t" l="l"/>
            <a:pathLst>
              <a:path h="1200452" w="5343536">
                <a:moveTo>
                  <a:pt x="0" y="0"/>
                </a:moveTo>
                <a:lnTo>
                  <a:pt x="5343536" y="0"/>
                </a:lnTo>
                <a:lnTo>
                  <a:pt x="5343536" y="1200453"/>
                </a:lnTo>
                <a:lnTo>
                  <a:pt x="0" y="1200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7000"/>
            </a:blip>
            <a:stretch>
              <a:fillRect l="0" t="-7391" r="-47734" b="-7391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9856599" y="-2954947"/>
            <a:ext cx="12407330" cy="12407330"/>
            <a:chOff x="0" y="0"/>
            <a:chExt cx="812800" cy="8128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14474" y="14474"/>
              <a:ext cx="783852" cy="783852"/>
            </a:xfrm>
            <a:custGeom>
              <a:avLst/>
              <a:gdLst/>
              <a:ahLst/>
              <a:cxnLst/>
              <a:rect r="r" b="b" t="t" l="l"/>
              <a:pathLst>
                <a:path h="783852" w="783852">
                  <a:moveTo>
                    <a:pt x="416634" y="10234"/>
                  </a:moveTo>
                  <a:lnTo>
                    <a:pt x="773618" y="367218"/>
                  </a:lnTo>
                  <a:cubicBezTo>
                    <a:pt x="780171" y="373771"/>
                    <a:pt x="783852" y="382659"/>
                    <a:pt x="783852" y="391926"/>
                  </a:cubicBezTo>
                  <a:cubicBezTo>
                    <a:pt x="783852" y="401193"/>
                    <a:pt x="780171" y="410081"/>
                    <a:pt x="773618" y="416634"/>
                  </a:cubicBezTo>
                  <a:lnTo>
                    <a:pt x="416634" y="773618"/>
                  </a:lnTo>
                  <a:cubicBezTo>
                    <a:pt x="410081" y="780171"/>
                    <a:pt x="401193" y="783852"/>
                    <a:pt x="391926" y="783852"/>
                  </a:cubicBezTo>
                  <a:cubicBezTo>
                    <a:pt x="382659" y="783852"/>
                    <a:pt x="373771" y="780171"/>
                    <a:pt x="367218" y="773618"/>
                  </a:cubicBezTo>
                  <a:lnTo>
                    <a:pt x="10234" y="416634"/>
                  </a:lnTo>
                  <a:cubicBezTo>
                    <a:pt x="3681" y="410081"/>
                    <a:pt x="0" y="401193"/>
                    <a:pt x="0" y="391926"/>
                  </a:cubicBezTo>
                  <a:cubicBezTo>
                    <a:pt x="0" y="382659"/>
                    <a:pt x="3681" y="373771"/>
                    <a:pt x="10234" y="367218"/>
                  </a:cubicBezTo>
                  <a:lnTo>
                    <a:pt x="367218" y="10234"/>
                  </a:lnTo>
                  <a:cubicBezTo>
                    <a:pt x="373771" y="3681"/>
                    <a:pt x="382659" y="0"/>
                    <a:pt x="391926" y="0"/>
                  </a:cubicBezTo>
                  <a:cubicBezTo>
                    <a:pt x="401193" y="0"/>
                    <a:pt x="410081" y="3681"/>
                    <a:pt x="416634" y="1023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139700" y="101600"/>
              <a:ext cx="533400" cy="571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10473113" y="-2338434"/>
            <a:ext cx="11174302" cy="11174302"/>
            <a:chOff x="0" y="0"/>
            <a:chExt cx="812800" cy="8128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16071" y="16071"/>
              <a:ext cx="780658" cy="780658"/>
            </a:xfrm>
            <a:custGeom>
              <a:avLst/>
              <a:gdLst/>
              <a:ahLst/>
              <a:cxnLst/>
              <a:rect r="r" b="b" t="t" l="l"/>
              <a:pathLst>
                <a:path h="780658" w="780658">
                  <a:moveTo>
                    <a:pt x="417764" y="11364"/>
                  </a:moveTo>
                  <a:lnTo>
                    <a:pt x="769294" y="362894"/>
                  </a:lnTo>
                  <a:cubicBezTo>
                    <a:pt x="776570" y="370170"/>
                    <a:pt x="780658" y="380039"/>
                    <a:pt x="780658" y="390329"/>
                  </a:cubicBezTo>
                  <a:cubicBezTo>
                    <a:pt x="780658" y="400619"/>
                    <a:pt x="776570" y="410488"/>
                    <a:pt x="769294" y="417764"/>
                  </a:cubicBezTo>
                  <a:lnTo>
                    <a:pt x="417764" y="769294"/>
                  </a:lnTo>
                  <a:cubicBezTo>
                    <a:pt x="410488" y="776570"/>
                    <a:pt x="400619" y="780658"/>
                    <a:pt x="390329" y="780658"/>
                  </a:cubicBezTo>
                  <a:cubicBezTo>
                    <a:pt x="380039" y="780658"/>
                    <a:pt x="370170" y="776570"/>
                    <a:pt x="362894" y="769294"/>
                  </a:cubicBezTo>
                  <a:lnTo>
                    <a:pt x="11364" y="417764"/>
                  </a:lnTo>
                  <a:cubicBezTo>
                    <a:pt x="4088" y="410488"/>
                    <a:pt x="0" y="400619"/>
                    <a:pt x="0" y="390329"/>
                  </a:cubicBezTo>
                  <a:cubicBezTo>
                    <a:pt x="0" y="380039"/>
                    <a:pt x="4088" y="370170"/>
                    <a:pt x="11364" y="362894"/>
                  </a:cubicBezTo>
                  <a:lnTo>
                    <a:pt x="362894" y="11364"/>
                  </a:lnTo>
                  <a:cubicBezTo>
                    <a:pt x="370170" y="4088"/>
                    <a:pt x="380039" y="0"/>
                    <a:pt x="390329" y="0"/>
                  </a:cubicBezTo>
                  <a:cubicBezTo>
                    <a:pt x="400619" y="0"/>
                    <a:pt x="410488" y="4088"/>
                    <a:pt x="417764" y="11364"/>
                  </a:cubicBezTo>
                  <a:close/>
                </a:path>
              </a:pathLst>
            </a:custGeom>
            <a:blipFill>
              <a:blip r:embed="rId3"/>
              <a:stretch>
                <a:fillRect l="-24906" t="0" r="-24906" b="0"/>
              </a:stretch>
            </a:blipFill>
          </p:spPr>
        </p:sp>
      </p:grpSp>
      <p:sp>
        <p:nvSpPr>
          <p:cNvPr name="Freeform 20" id="20"/>
          <p:cNvSpPr/>
          <p:nvPr/>
        </p:nvSpPr>
        <p:spPr>
          <a:xfrm flipH="false" flipV="false" rot="-8100000">
            <a:off x="12573652" y="7301712"/>
            <a:ext cx="771811" cy="4301341"/>
          </a:xfrm>
          <a:custGeom>
            <a:avLst/>
            <a:gdLst/>
            <a:ahLst/>
            <a:cxnLst/>
            <a:rect r="r" b="b" t="t" l="l"/>
            <a:pathLst>
              <a:path h="4301341" w="771811">
                <a:moveTo>
                  <a:pt x="0" y="0"/>
                </a:moveTo>
                <a:lnTo>
                  <a:pt x="771811" y="0"/>
                </a:lnTo>
                <a:lnTo>
                  <a:pt x="771811" y="4301341"/>
                </a:lnTo>
                <a:lnTo>
                  <a:pt x="0" y="43013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05286" t="0" r="-14595" b="0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2518158">
            <a:off x="14145413" y="3669099"/>
            <a:ext cx="4184293" cy="10172185"/>
            <a:chOff x="0" y="0"/>
            <a:chExt cx="1622238" cy="3943726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1622238" cy="3943726"/>
            </a:xfrm>
            <a:custGeom>
              <a:avLst/>
              <a:gdLst/>
              <a:ahLst/>
              <a:cxnLst/>
              <a:rect r="r" b="b" t="t" l="l"/>
              <a:pathLst>
                <a:path h="3943726" w="1622238">
                  <a:moveTo>
                    <a:pt x="203200" y="0"/>
                  </a:moveTo>
                  <a:lnTo>
                    <a:pt x="1622238" y="0"/>
                  </a:lnTo>
                  <a:lnTo>
                    <a:pt x="1419038" y="3943726"/>
                  </a:lnTo>
                  <a:lnTo>
                    <a:pt x="0" y="3943726"/>
                  </a:lnTo>
                  <a:lnTo>
                    <a:pt x="203200" y="0"/>
                  </a:lnTo>
                  <a:close/>
                </a:path>
              </a:pathLst>
            </a:custGeom>
            <a:gradFill rotWithShape="true">
              <a:gsLst>
                <a:gs pos="0">
                  <a:srgbClr val="5DE0E6">
                    <a:alpha val="100000"/>
                  </a:srgbClr>
                </a:gs>
                <a:gs pos="100000">
                  <a:srgbClr val="004AAD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23" id="23"/>
            <p:cNvSpPr txBox="true"/>
            <p:nvPr/>
          </p:nvSpPr>
          <p:spPr>
            <a:xfrm>
              <a:off x="101600" y="-38100"/>
              <a:ext cx="1419038" cy="39818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24" id="24"/>
          <p:cNvSpPr/>
          <p:nvPr/>
        </p:nvSpPr>
        <p:spPr>
          <a:xfrm flipH="false" flipV="false" rot="-2700000">
            <a:off x="14078518" y="8154965"/>
            <a:ext cx="5477894" cy="1200452"/>
          </a:xfrm>
          <a:custGeom>
            <a:avLst/>
            <a:gdLst/>
            <a:ahLst/>
            <a:cxnLst/>
            <a:rect r="r" b="b" t="t" l="l"/>
            <a:pathLst>
              <a:path h="1200452" w="5477894">
                <a:moveTo>
                  <a:pt x="0" y="0"/>
                </a:moveTo>
                <a:lnTo>
                  <a:pt x="5477894" y="0"/>
                </a:lnTo>
                <a:lnTo>
                  <a:pt x="5477894" y="1200453"/>
                </a:lnTo>
                <a:lnTo>
                  <a:pt x="0" y="1200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7000"/>
            </a:blip>
            <a:stretch>
              <a:fillRect l="-22095" t="0" r="-3456" b="0"/>
            </a:stretch>
          </a:blipFill>
        </p:spPr>
      </p:sp>
      <p:grpSp>
        <p:nvGrpSpPr>
          <p:cNvPr name="Group 25" id="25"/>
          <p:cNvGrpSpPr/>
          <p:nvPr/>
        </p:nvGrpSpPr>
        <p:grpSpPr>
          <a:xfrm rot="2518158">
            <a:off x="16423857" y="5465352"/>
            <a:ext cx="3280102" cy="7974061"/>
            <a:chOff x="0" y="0"/>
            <a:chExt cx="1622238" cy="3943726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1622238" cy="3943726"/>
            </a:xfrm>
            <a:custGeom>
              <a:avLst/>
              <a:gdLst/>
              <a:ahLst/>
              <a:cxnLst/>
              <a:rect r="r" b="b" t="t" l="l"/>
              <a:pathLst>
                <a:path h="3943726" w="1622238">
                  <a:moveTo>
                    <a:pt x="203200" y="0"/>
                  </a:moveTo>
                  <a:lnTo>
                    <a:pt x="1622238" y="0"/>
                  </a:lnTo>
                  <a:lnTo>
                    <a:pt x="1419038" y="3943726"/>
                  </a:lnTo>
                  <a:lnTo>
                    <a:pt x="0" y="3943726"/>
                  </a:lnTo>
                  <a:lnTo>
                    <a:pt x="203200" y="0"/>
                  </a:ln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100000"/>
                  </a:srgbClr>
                </a:gs>
                <a:gs pos="100000">
                  <a:srgbClr val="3533CD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27" id="27"/>
            <p:cNvSpPr txBox="true"/>
            <p:nvPr/>
          </p:nvSpPr>
          <p:spPr>
            <a:xfrm>
              <a:off x="101600" y="-38100"/>
              <a:ext cx="1419038" cy="39818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2350213" y="8503125"/>
            <a:ext cx="665488" cy="665488"/>
          </a:xfrm>
          <a:custGeom>
            <a:avLst/>
            <a:gdLst/>
            <a:ahLst/>
            <a:cxnLst/>
            <a:rect r="r" b="b" t="t" l="l"/>
            <a:pathLst>
              <a:path h="665488" w="665488">
                <a:moveTo>
                  <a:pt x="0" y="0"/>
                </a:moveTo>
                <a:lnTo>
                  <a:pt x="665488" y="0"/>
                </a:lnTo>
                <a:lnTo>
                  <a:pt x="665488" y="665488"/>
                </a:lnTo>
                <a:lnTo>
                  <a:pt x="0" y="66548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2279294" y="4150986"/>
            <a:ext cx="665488" cy="665488"/>
          </a:xfrm>
          <a:custGeom>
            <a:avLst/>
            <a:gdLst/>
            <a:ahLst/>
            <a:cxnLst/>
            <a:rect r="r" b="b" t="t" l="l"/>
            <a:pathLst>
              <a:path h="665488" w="665488">
                <a:moveTo>
                  <a:pt x="0" y="0"/>
                </a:moveTo>
                <a:lnTo>
                  <a:pt x="665488" y="0"/>
                </a:lnTo>
                <a:lnTo>
                  <a:pt x="665488" y="665488"/>
                </a:lnTo>
                <a:lnTo>
                  <a:pt x="0" y="66548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2279294" y="5856824"/>
            <a:ext cx="665488" cy="665488"/>
          </a:xfrm>
          <a:custGeom>
            <a:avLst/>
            <a:gdLst/>
            <a:ahLst/>
            <a:cxnLst/>
            <a:rect r="r" b="b" t="t" l="l"/>
            <a:pathLst>
              <a:path h="665488" w="665488">
                <a:moveTo>
                  <a:pt x="0" y="0"/>
                </a:moveTo>
                <a:lnTo>
                  <a:pt x="665488" y="0"/>
                </a:lnTo>
                <a:lnTo>
                  <a:pt x="665488" y="665488"/>
                </a:lnTo>
                <a:lnTo>
                  <a:pt x="0" y="66548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0">
            <a:off x="2279294" y="4917108"/>
            <a:ext cx="665488" cy="665488"/>
          </a:xfrm>
          <a:custGeom>
            <a:avLst/>
            <a:gdLst/>
            <a:ahLst/>
            <a:cxnLst/>
            <a:rect r="r" b="b" t="t" l="l"/>
            <a:pathLst>
              <a:path h="665488" w="665488">
                <a:moveTo>
                  <a:pt x="0" y="0"/>
                </a:moveTo>
                <a:lnTo>
                  <a:pt x="665488" y="0"/>
                </a:lnTo>
                <a:lnTo>
                  <a:pt x="665488" y="665488"/>
                </a:lnTo>
                <a:lnTo>
                  <a:pt x="0" y="66548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2" id="32"/>
          <p:cNvGrpSpPr/>
          <p:nvPr/>
        </p:nvGrpSpPr>
        <p:grpSpPr>
          <a:xfrm rot="0">
            <a:off x="2158136" y="1250808"/>
            <a:ext cx="4283546" cy="748759"/>
            <a:chOff x="0" y="0"/>
            <a:chExt cx="5711394" cy="998346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1589357" cy="998346"/>
            </a:xfrm>
            <a:custGeom>
              <a:avLst/>
              <a:gdLst/>
              <a:ahLst/>
              <a:cxnLst/>
              <a:rect r="r" b="b" t="t" l="l"/>
              <a:pathLst>
                <a:path h="998346" w="1589357">
                  <a:moveTo>
                    <a:pt x="0" y="0"/>
                  </a:moveTo>
                  <a:lnTo>
                    <a:pt x="1589357" y="0"/>
                  </a:lnTo>
                  <a:lnTo>
                    <a:pt x="1589357" y="998346"/>
                  </a:lnTo>
                  <a:lnTo>
                    <a:pt x="0" y="9983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l="0" t="0" r="0" b="0"/>
              </a:stretch>
            </a:blipFill>
          </p:spPr>
        </p:sp>
        <p:sp>
          <p:nvSpPr>
            <p:cNvPr name="TextBox 34" id="34"/>
            <p:cNvSpPr txBox="true"/>
            <p:nvPr/>
          </p:nvSpPr>
          <p:spPr>
            <a:xfrm rot="0">
              <a:off x="1821561" y="292570"/>
              <a:ext cx="3889834" cy="37510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343"/>
                </a:lnSpc>
              </a:pPr>
              <a:r>
                <a:rPr lang="en-US" b="true" sz="1674">
                  <a:gradFill>
                    <a:gsLst>
                      <a:gs pos="0">
                        <a:srgbClr val="000000">
                          <a:alpha val="100000"/>
                        </a:srgbClr>
                      </a:gs>
                      <a:gs pos="100000">
                        <a:srgbClr val="3533CD">
                          <a:alpha val="100000"/>
                        </a:srgbClr>
                      </a:gs>
                    </a:gsLst>
                    <a:lin ang="0"/>
                  </a:gradFill>
                  <a:latin typeface="Garet Bold"/>
                  <a:ea typeface="Garet Bold"/>
                  <a:cs typeface="Garet Bold"/>
                  <a:sym typeface="Garet Bold"/>
                </a:rPr>
                <a:t>SALAHUDDIN ASSOCIATES</a:t>
              </a:r>
            </a:p>
          </p:txBody>
        </p:sp>
      </p:grpSp>
      <p:sp>
        <p:nvSpPr>
          <p:cNvPr name="Freeform 35" id="35"/>
          <p:cNvSpPr/>
          <p:nvPr/>
        </p:nvSpPr>
        <p:spPr>
          <a:xfrm flipH="false" flipV="false" rot="0">
            <a:off x="2350213" y="6859703"/>
            <a:ext cx="523651" cy="523651"/>
          </a:xfrm>
          <a:custGeom>
            <a:avLst/>
            <a:gdLst/>
            <a:ahLst/>
            <a:cxnLst/>
            <a:rect r="r" b="b" t="t" l="l"/>
            <a:pathLst>
              <a:path h="523651" w="523651">
                <a:moveTo>
                  <a:pt x="0" y="0"/>
                </a:moveTo>
                <a:lnTo>
                  <a:pt x="523651" y="0"/>
                </a:lnTo>
                <a:lnTo>
                  <a:pt x="523651" y="523651"/>
                </a:lnTo>
                <a:lnTo>
                  <a:pt x="0" y="52365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6" id="36"/>
          <p:cNvSpPr/>
          <p:nvPr/>
        </p:nvSpPr>
        <p:spPr>
          <a:xfrm flipH="false" flipV="false" rot="0">
            <a:off x="2350213" y="7716729"/>
            <a:ext cx="495768" cy="495768"/>
          </a:xfrm>
          <a:custGeom>
            <a:avLst/>
            <a:gdLst/>
            <a:ahLst/>
            <a:cxnLst/>
            <a:rect r="r" b="b" t="t" l="l"/>
            <a:pathLst>
              <a:path h="495768" w="495768">
                <a:moveTo>
                  <a:pt x="0" y="0"/>
                </a:moveTo>
                <a:lnTo>
                  <a:pt x="495767" y="0"/>
                </a:lnTo>
                <a:lnTo>
                  <a:pt x="495767" y="495768"/>
                </a:lnTo>
                <a:lnTo>
                  <a:pt x="0" y="495768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TextBox 37" id="37"/>
          <p:cNvSpPr txBox="true"/>
          <p:nvPr/>
        </p:nvSpPr>
        <p:spPr>
          <a:xfrm rot="0">
            <a:off x="3196329" y="5642833"/>
            <a:ext cx="7002960" cy="9886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2699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salahuddinassociates2013@gm</a:t>
            </a:r>
            <a:r>
              <a:rPr lang="en-US" sz="2699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ail.com</a:t>
            </a:r>
          </a:p>
          <a:p>
            <a:pPr algn="l">
              <a:lnSpc>
                <a:spcPts val="3779"/>
              </a:lnSpc>
            </a:pPr>
            <a:r>
              <a:rPr lang="en-US" sz="2699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salahuddin2002@gmail.com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3146608" y="4940043"/>
            <a:ext cx="5806787" cy="5124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2699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s</a:t>
            </a:r>
            <a:r>
              <a:rPr lang="en-US" sz="2699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alahuddinassociates.com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3196329" y="4192458"/>
            <a:ext cx="3662859" cy="14649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2699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+88 01727 153091</a:t>
            </a:r>
          </a:p>
          <a:p>
            <a:pPr algn="l">
              <a:lnSpc>
                <a:spcPts val="3779"/>
              </a:lnSpc>
            </a:pPr>
          </a:p>
          <a:p>
            <a:pPr algn="l">
              <a:lnSpc>
                <a:spcPts val="3779"/>
              </a:lnSpc>
            </a:pPr>
          </a:p>
        </p:txBody>
      </p:sp>
      <p:sp>
        <p:nvSpPr>
          <p:cNvPr name="TextBox 40" id="40"/>
          <p:cNvSpPr txBox="true"/>
          <p:nvPr/>
        </p:nvSpPr>
        <p:spPr>
          <a:xfrm rot="0">
            <a:off x="2279294" y="2507995"/>
            <a:ext cx="6864706" cy="12682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418"/>
              </a:lnSpc>
            </a:pPr>
            <a:r>
              <a:rPr lang="en-US" b="true" sz="7442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3533CD">
                        <a:alpha val="100000"/>
                      </a:srgbClr>
                    </a:gs>
                  </a:gsLst>
                  <a:lin ang="0"/>
                </a:gradFill>
                <a:latin typeface="Garet Bold"/>
                <a:ea typeface="Garet Bold"/>
                <a:cs typeface="Garet Bold"/>
                <a:sym typeface="Garet Bold"/>
              </a:rPr>
              <a:t>CONTACT US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3292745" y="8338428"/>
            <a:ext cx="7696741" cy="9886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2699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H-356, R-27, DOHS, Mo</a:t>
            </a:r>
            <a:r>
              <a:rPr lang="en-US" sz="2699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hakhali, Dhaka, Bangladesh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3146608" y="6822028"/>
            <a:ext cx="5806787" cy="5124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2699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Salahuddin Associates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3292745" y="7637378"/>
            <a:ext cx="5806787" cy="5124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2699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Salahuddin Associates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DAHGO9b3oBI</dc:identifier>
  <dcterms:modified xsi:type="dcterms:W3CDTF">2011-08-01T06:04:30Z</dcterms:modified>
  <cp:revision>1</cp:revision>
  <dc:title>Green and White Modern Company Profile Presentation</dc:title>
</cp:coreProperties>
</file>